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68" r:id="rId2"/>
    <p:sldId id="338" r:id="rId3"/>
    <p:sldId id="371" r:id="rId4"/>
    <p:sldId id="372" r:id="rId5"/>
    <p:sldId id="373" r:id="rId6"/>
    <p:sldId id="374" r:id="rId7"/>
    <p:sldId id="375" r:id="rId8"/>
    <p:sldId id="376" r:id="rId9"/>
    <p:sldId id="327" r:id="rId10"/>
    <p:sldId id="378" r:id="rId11"/>
    <p:sldId id="379" r:id="rId12"/>
    <p:sldId id="380" r:id="rId13"/>
    <p:sldId id="381" r:id="rId14"/>
    <p:sldId id="383" r:id="rId15"/>
    <p:sldId id="384" r:id="rId16"/>
    <p:sldId id="385" r:id="rId17"/>
    <p:sldId id="298" r:id="rId18"/>
  </p:sldIdLst>
  <p:sldSz cx="12192000" cy="6858000"/>
  <p:notesSz cx="6735763" cy="98663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60958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21917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82875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43833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3047924" algn="l" defTabSz="121917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3657509" algn="l" defTabSz="121917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4267093" algn="l" defTabSz="121917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4876678" algn="l" defTabSz="121917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33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uan, Peng (GIK)" initials="YP(" lastIdx="3" clrIdx="0">
    <p:extLst>
      <p:ext uri="{19B8F6BF-5375-455C-9EA6-DF929625EA0E}">
        <p15:presenceInfo xmlns:p15="http://schemas.microsoft.com/office/powerpoint/2012/main" userId="S-1-5-21-1202744845-3101423955-345487624-25882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9B83"/>
    <a:srgbClr val="0000FF"/>
    <a:srgbClr val="FF6600"/>
    <a:srgbClr val="D95B0D"/>
    <a:srgbClr val="F27322"/>
    <a:srgbClr val="FF7900"/>
    <a:srgbClr val="FFB873"/>
    <a:srgbClr val="FF6699"/>
    <a:srgbClr val="00957D"/>
    <a:srgbClr val="70BD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61" autoAdjust="0"/>
    <p:restoredTop sz="91139" autoAdjust="0"/>
  </p:normalViewPr>
  <p:slideViewPr>
    <p:cSldViewPr showGuides="1">
      <p:cViewPr varScale="1">
        <p:scale>
          <a:sx n="100" d="100"/>
          <a:sy n="100" d="100"/>
        </p:scale>
        <p:origin x="648" y="72"/>
      </p:cViewPr>
      <p:guideLst>
        <p:guide orient="horz" pos="2160"/>
        <p:guide pos="3840"/>
        <p:guide pos="3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99" d="100"/>
          <a:sy n="99" d="100"/>
        </p:scale>
        <p:origin x="357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595526" y="505306"/>
            <a:ext cx="2709897" cy="301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531689" y="9206846"/>
            <a:ext cx="3048244" cy="224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de-DE" sz="800"/>
              <a:t>KIT – Universität des Landes Baden-Württemberg und </a:t>
            </a:r>
          </a:p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de-DE" sz="800"/>
              <a:t>nationales Forschungszentrum in der Helmholtz-Gemeinschaft</a:t>
            </a:r>
          </a:p>
        </p:txBody>
      </p:sp>
      <p:pic>
        <p:nvPicPr>
          <p:cNvPr id="9223" name="Picture 11" descr="KIT-Logo-rgb_d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485" y="203836"/>
            <a:ext cx="990095" cy="501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6088376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8831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5373" y="0"/>
            <a:ext cx="2918831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9375" y="739775"/>
            <a:ext cx="6577013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577" y="4686499"/>
            <a:ext cx="5388610" cy="4439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1285"/>
            <a:ext cx="2918831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5373" y="9371285"/>
            <a:ext cx="2918831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0ED99B0-9538-4AA1-98EA-85DB0555789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449841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609585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1219170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828754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2438339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0ED99B0-9538-4AA1-98EA-85DB0555789A}" type="slidenum">
              <a:rPr lang="de-DE" smtClean="0"/>
              <a:pPr>
                <a:defRPr/>
              </a:pPr>
              <a:t>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06773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0ED99B0-9538-4AA1-98EA-85DB0555789A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61988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0ED99B0-9538-4AA1-98EA-85DB0555789A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24622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0ED99B0-9538-4AA1-98EA-85DB0555789A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10780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0ED99B0-9538-4AA1-98EA-85DB0555789A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72680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0ED99B0-9538-4AA1-98EA-85DB0555789A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94754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0ED99B0-9538-4AA1-98EA-85DB0555789A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80113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0ED99B0-9538-4AA1-98EA-85DB0555789A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96506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0ED99B0-9538-4AA1-98EA-85DB0555789A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81956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0ED99B0-9538-4AA1-98EA-85DB0555789A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37128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0ED99B0-9538-4AA1-98EA-85DB0555789A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13391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0ED99B0-9538-4AA1-98EA-85DB0555789A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69817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0ED99B0-9538-4AA1-98EA-85DB0555789A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2704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0ED99B0-9538-4AA1-98EA-85DB0555789A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61115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0ED99B0-9538-4AA1-98EA-85DB0555789A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00778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0ED99B0-9538-4AA1-98EA-85DB0555789A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6609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.tu9.de/media/img/unika/24-25_KIT_Bewegte_Menschen_am_KIT-Logo_schmal_web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2" r="5478" b="34923"/>
          <a:stretch/>
        </p:blipFill>
        <p:spPr bwMode="auto">
          <a:xfrm>
            <a:off x="143338" y="3498199"/>
            <a:ext cx="11905324" cy="329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5" name="Picture 9" descr="II_rahmen_neu_tite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174"/>
            <a:ext cx="121920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529167" y="6475414"/>
            <a:ext cx="4893733" cy="16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en-US" sz="1067" dirty="0">
                <a:solidFill>
                  <a:srgbClr val="000000"/>
                </a:solidFill>
              </a:rPr>
              <a:t>KIT – The Research University in the Helmholtz Association </a:t>
            </a:r>
            <a:endParaRPr lang="de-DE" sz="1067" dirty="0">
              <a:solidFill>
                <a:srgbClr val="000000"/>
              </a:solidFill>
            </a:endParaRP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9757834" y="6497640"/>
            <a:ext cx="2302933" cy="328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>
              <a:defRPr/>
            </a:pPr>
            <a:r>
              <a:rPr lang="de-DE" sz="2133" b="1">
                <a:solidFill>
                  <a:srgbClr val="FFFFFF"/>
                </a:solidFill>
              </a:rPr>
              <a:t>www.kit.edu</a:t>
            </a:r>
          </a:p>
        </p:txBody>
      </p:sp>
      <p:pic>
        <p:nvPicPr>
          <p:cNvPr id="4" name="Grafik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0416" y="6360000"/>
            <a:ext cx="480000" cy="480000"/>
          </a:xfrm>
          <a:prstGeom prst="rect">
            <a:avLst/>
          </a:prstGeom>
        </p:spPr>
      </p:pic>
      <p:pic>
        <p:nvPicPr>
          <p:cNvPr id="9" name="Picture 2" descr="https://www.intl.kit.edu/img/content/280906-26_rdax_1200x692.jpg"/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06" b="21162"/>
          <a:stretch/>
        </p:blipFill>
        <p:spPr bwMode="auto">
          <a:xfrm>
            <a:off x="151017" y="3648896"/>
            <a:ext cx="11909751" cy="2756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F6DE846-5237-4962-8118-DE32146B5D73}"/>
              </a:ext>
            </a:extLst>
          </p:cNvPr>
          <p:cNvSpPr/>
          <p:nvPr userDrawn="1"/>
        </p:nvSpPr>
        <p:spPr>
          <a:xfrm>
            <a:off x="131232" y="68626"/>
            <a:ext cx="11959167" cy="63651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8368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1A76D-9807-47E4-9972-ED0E8ECD8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3" y="384177"/>
            <a:ext cx="6295378" cy="56197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1A6D91-DB32-4047-9C2E-CFE3126E2D4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>
                <a:latin typeface="Arial" pitchFamily="34" charset="0"/>
                <a:ea typeface="DejaVu Sans" charset="0"/>
                <a:cs typeface="DejaVu Sans" charset="0"/>
              </a:rPr>
              <a:t>Department of Geodetic Earth System Science | Geodetic Institute</a:t>
            </a:r>
          </a:p>
          <a:p>
            <a:pPr>
              <a:defRPr/>
            </a:pPr>
            <a:r>
              <a:rPr lang="en-GB" dirty="0">
                <a:latin typeface="Arial" pitchFamily="34" charset="0"/>
              </a:rPr>
              <a:t>Karlsruhe Institute of Technology </a:t>
            </a:r>
            <a:r>
              <a:rPr lang="en-GB" dirty="0">
                <a:latin typeface="Arial" pitchFamily="34" charset="0"/>
                <a:ea typeface="DejaVu Sans" charset="0"/>
                <a:cs typeface="DejaVu Sans" charset="0"/>
              </a:rPr>
              <a:t>| Karlsruhe</a:t>
            </a:r>
            <a:r>
              <a:rPr lang="en-GB" dirty="0">
                <a:latin typeface="Arial" pitchFamily="34" charset="0"/>
              </a:rPr>
              <a:t> </a:t>
            </a:r>
            <a:r>
              <a:rPr lang="en-GB" dirty="0">
                <a:latin typeface="Arial" pitchFamily="34" charset="0"/>
                <a:ea typeface="DejaVu Sans" charset="0"/>
                <a:cs typeface="DejaVu Sans" charset="0"/>
              </a:rPr>
              <a:t>| Germany</a:t>
            </a:r>
          </a:p>
          <a:p>
            <a:pPr>
              <a:defRPr/>
            </a:pPr>
            <a:endParaRPr lang="en-GB" dirty="0">
              <a:solidFill>
                <a:srgbClr val="FFFFFF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263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II_rahmen_neu_fol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20702" y="384177"/>
            <a:ext cx="9215967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Folientitel durch klicken hinzufügen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2818" y="1198563"/>
            <a:ext cx="11142133" cy="489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Karlsruhe Institute </a:t>
            </a:r>
            <a:r>
              <a:rPr lang="de-DE" dirty="0" err="1"/>
              <a:t>of</a:t>
            </a:r>
            <a:r>
              <a:rPr lang="de-DE" dirty="0"/>
              <a:t> Technology (KIT).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11854771" y="6525468"/>
            <a:ext cx="43391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spcBef>
                <a:spcPct val="50000"/>
              </a:spcBef>
              <a:defRPr/>
            </a:pPr>
            <a:fld id="{92E4808B-34C1-43EB-9181-E82B4B238827}" type="slidenum">
              <a:rPr lang="de-DE" sz="1200" b="1">
                <a:solidFill>
                  <a:srgbClr val="000000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de-DE" sz="1200" b="1" dirty="0">
              <a:solidFill>
                <a:srgbClr val="000000"/>
              </a:solidFill>
            </a:endParaRPr>
          </a:p>
        </p:txBody>
      </p:sp>
      <p:sp>
        <p:nvSpPr>
          <p:cNvPr id="2" name="Rectangle 11"/>
          <p:cNvSpPr>
            <a:spLocks noChangeArrowheads="1"/>
          </p:cNvSpPr>
          <p:nvPr/>
        </p:nvSpPr>
        <p:spPr bwMode="auto">
          <a:xfrm>
            <a:off x="817033" y="6445251"/>
            <a:ext cx="1151467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endParaRPr lang="de-DE" sz="1200" dirty="0">
              <a:solidFill>
                <a:srgbClr val="000000"/>
              </a:solidFill>
            </a:endParaRP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912091" y="6405331"/>
            <a:ext cx="4584509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ctr" defTabSz="599002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67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 sz="1200">
                <a:solidFill>
                  <a:schemeClr val="tx1"/>
                </a:solidFill>
              </a:defRPr>
            </a:lvl1pPr>
          </a:lstStyle>
          <a:p>
            <a:pPr>
              <a:spcAft>
                <a:spcPts val="200"/>
              </a:spcAft>
              <a:defRPr/>
            </a:pPr>
            <a:r>
              <a:rPr lang="en-GB" dirty="0">
                <a:latin typeface="Arial" pitchFamily="34" charset="0"/>
                <a:ea typeface="DejaVu Sans" charset="0"/>
                <a:cs typeface="DejaVu Sans" charset="0"/>
              </a:rPr>
              <a:t>Department of Geodetic Earth System Science | Geodetic Institute</a:t>
            </a:r>
          </a:p>
          <a:p>
            <a:pPr>
              <a:spcAft>
                <a:spcPts val="200"/>
              </a:spcAft>
              <a:defRPr/>
            </a:pPr>
            <a:r>
              <a:rPr lang="en-GB" dirty="0">
                <a:latin typeface="Arial" pitchFamily="34" charset="0"/>
              </a:rPr>
              <a:t>Karlsruhe Institute of Technology </a:t>
            </a:r>
            <a:r>
              <a:rPr lang="en-GB" dirty="0">
                <a:latin typeface="Arial" pitchFamily="34" charset="0"/>
                <a:ea typeface="DejaVu Sans" charset="0"/>
                <a:cs typeface="DejaVu Sans" charset="0"/>
              </a:rPr>
              <a:t>| Karlsruhe</a:t>
            </a:r>
            <a:r>
              <a:rPr lang="en-GB" dirty="0">
                <a:latin typeface="Arial" pitchFamily="34" charset="0"/>
              </a:rPr>
              <a:t> </a:t>
            </a:r>
            <a:r>
              <a:rPr lang="en-GB" dirty="0">
                <a:latin typeface="Arial" pitchFamily="34" charset="0"/>
                <a:ea typeface="DejaVu Sans" charset="0"/>
                <a:cs typeface="DejaVu Sans" charset="0"/>
              </a:rPr>
              <a:t>| Germany</a:t>
            </a:r>
          </a:p>
          <a:p>
            <a:pPr>
              <a:defRPr/>
            </a:pPr>
            <a:endParaRPr lang="en-GB" dirty="0">
              <a:solidFill>
                <a:srgbClr val="FFFFFF"/>
              </a:solidFill>
              <a:latin typeface="Arial" pitchFamily="34" charset="0"/>
            </a:endParaRPr>
          </a:p>
        </p:txBody>
      </p:sp>
      <p:pic>
        <p:nvPicPr>
          <p:cNvPr id="10" name="Grafik 9" descr="kit_logo_de_farbe_positiv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227336" y="329651"/>
            <a:ext cx="1440000" cy="658336"/>
          </a:xfrm>
          <a:prstGeom prst="rect">
            <a:avLst/>
          </a:prstGeom>
        </p:spPr>
      </p:pic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BFCFF7E6-EDBE-4009-BEA6-ACDB85FE0F87}"/>
              </a:ext>
            </a:extLst>
          </p:cNvPr>
          <p:cNvSpPr txBox="1">
            <a:spLocks/>
          </p:cNvSpPr>
          <p:nvPr userDrawn="1"/>
        </p:nvSpPr>
        <p:spPr bwMode="auto">
          <a:xfrm>
            <a:off x="911424" y="6371415"/>
            <a:ext cx="1854884" cy="441961"/>
          </a:xfrm>
          <a:prstGeom prst="rect">
            <a:avLst/>
          </a:prstGeom>
          <a:solidFill>
            <a:srgbClr val="D9D9D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0" marR="0" indent="0" algn="ctr" defTabSz="599002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67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60958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21917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82875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43833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spcBef>
                <a:spcPts val="1200"/>
              </a:spcBef>
              <a:spcAft>
                <a:spcPts val="200"/>
              </a:spcAft>
              <a:defRPr/>
            </a:pPr>
            <a:r>
              <a:rPr lang="en-GB" dirty="0">
                <a:solidFill>
                  <a:schemeClr val="tx1"/>
                </a:solidFill>
                <a:latin typeface="Arial" pitchFamily="34" charset="0"/>
              </a:rPr>
              <a:t>Peng YUAN </a:t>
            </a:r>
            <a:r>
              <a:rPr lang="en-GB" i="1" dirty="0">
                <a:solidFill>
                  <a:schemeClr val="tx1"/>
                </a:solidFill>
                <a:latin typeface="Arial" pitchFamily="34" charset="0"/>
              </a:rPr>
              <a:t>et al.</a:t>
            </a:r>
            <a:endParaRPr lang="de-DE" sz="1200" i="1" kern="12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3E34109F-037E-442A-BB63-0096FBF483F7}"/>
              </a:ext>
            </a:extLst>
          </p:cNvPr>
          <p:cNvSpPr txBox="1">
            <a:spLocks/>
          </p:cNvSpPr>
          <p:nvPr userDrawn="1"/>
        </p:nvSpPr>
        <p:spPr bwMode="auto">
          <a:xfrm>
            <a:off x="2854979" y="6381328"/>
            <a:ext cx="3961101" cy="424286"/>
          </a:xfrm>
          <a:prstGeom prst="rect">
            <a:avLst/>
          </a:prstGeom>
          <a:solidFill>
            <a:srgbClr val="D9D9D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0" marR="0" indent="0" algn="ctr" defTabSz="599002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67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60958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21917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82875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43833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ctr" defTabSz="599002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AGU Fall Meeting 2021</a:t>
            </a:r>
            <a:endParaRPr lang="en-US" sz="1200" kern="1200" dirty="0">
              <a:solidFill>
                <a:schemeClr val="tx1"/>
              </a:solidFill>
              <a:latin typeface="Arial" pitchFamily="34" charset="0"/>
              <a:ea typeface="+mn-ea"/>
              <a:cs typeface="+mn-cs"/>
            </a:endParaRPr>
          </a:p>
          <a:p>
            <a:pPr marL="0" marR="0" indent="0" algn="ctr" defTabSz="599002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New Orleans and Online, 13 - 17 December 2021</a:t>
            </a:r>
            <a:endParaRPr lang="de-DE" sz="1200" kern="1200" dirty="0">
              <a:solidFill>
                <a:schemeClr val="tx1"/>
              </a:solidFill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360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4" r:id="rId2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609585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121917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828754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2438339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419090" indent="-419090" algn="l" rtl="0" eaLnBrk="1" fontAlgn="base" hangingPunct="1">
        <a:spcBef>
          <a:spcPct val="20000"/>
        </a:spcBef>
        <a:spcAft>
          <a:spcPct val="0"/>
        </a:spcAft>
        <a:buBlip>
          <a:blip r:embed="rId6"/>
        </a:buBlip>
        <a:defRPr sz="2667">
          <a:solidFill>
            <a:schemeClr val="tx1"/>
          </a:solidFill>
          <a:latin typeface="+mn-lt"/>
          <a:ea typeface="+mn-ea"/>
          <a:cs typeface="+mn-cs"/>
        </a:defRPr>
      </a:lvl1pPr>
      <a:lvl2pPr marL="1054074" indent="-419090" algn="l" rtl="0" eaLnBrk="1" fontAlgn="base" hangingPunct="1">
        <a:spcBef>
          <a:spcPct val="20000"/>
        </a:spcBef>
        <a:spcAft>
          <a:spcPct val="0"/>
        </a:spcAft>
        <a:buBlip>
          <a:blip r:embed="rId7"/>
        </a:buBlip>
        <a:defRPr>
          <a:solidFill>
            <a:schemeClr val="tx1"/>
          </a:solidFill>
          <a:latin typeface="+mn-lt"/>
        </a:defRPr>
      </a:lvl2pPr>
      <a:lvl3pPr marL="1612860" indent="-368291" algn="l" rtl="0" eaLnBrk="1" fontAlgn="base" hangingPunct="1">
        <a:spcBef>
          <a:spcPct val="20000"/>
        </a:spcBef>
        <a:spcAft>
          <a:spcPct val="0"/>
        </a:spcAft>
        <a:buBlip>
          <a:blip r:embed="rId8"/>
        </a:buBlip>
        <a:defRPr sz="2133">
          <a:solidFill>
            <a:schemeClr val="tx1"/>
          </a:solidFill>
          <a:latin typeface="+mn-lt"/>
        </a:defRPr>
      </a:lvl3pPr>
      <a:lvl4pPr marL="2209745" indent="-368291" algn="l" rtl="0" eaLnBrk="1" fontAlgn="base" hangingPunct="1">
        <a:spcBef>
          <a:spcPct val="20000"/>
        </a:spcBef>
        <a:spcAft>
          <a:spcPct val="0"/>
        </a:spcAft>
        <a:buBlip>
          <a:blip r:embed="rId8"/>
        </a:buBlip>
        <a:defRPr sz="2133">
          <a:solidFill>
            <a:schemeClr val="tx1"/>
          </a:solidFill>
          <a:latin typeface="+mn-lt"/>
        </a:defRPr>
      </a:lvl4pPr>
      <a:lvl5pPr marL="2793930" indent="-368291" algn="l" rtl="0" eaLnBrk="1" fontAlgn="base" hangingPunct="1">
        <a:spcBef>
          <a:spcPct val="20000"/>
        </a:spcBef>
        <a:spcAft>
          <a:spcPct val="0"/>
        </a:spcAft>
        <a:buBlip>
          <a:blip r:embed="rId8"/>
        </a:buBlip>
        <a:defRPr sz="2133">
          <a:solidFill>
            <a:schemeClr val="tx1"/>
          </a:solidFill>
          <a:latin typeface="+mn-lt"/>
        </a:defRPr>
      </a:lvl5pPr>
      <a:lvl6pPr marL="3352716" indent="-304792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9"/>
        </a:buBlip>
        <a:defRPr sz="1867">
          <a:solidFill>
            <a:schemeClr val="tx1"/>
          </a:solidFill>
          <a:latin typeface="+mn-lt"/>
        </a:defRPr>
      </a:lvl6pPr>
      <a:lvl7pPr marL="3962301" indent="-304792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9"/>
        </a:buBlip>
        <a:defRPr sz="1867">
          <a:solidFill>
            <a:schemeClr val="tx1"/>
          </a:solidFill>
          <a:latin typeface="+mn-lt"/>
        </a:defRPr>
      </a:lvl7pPr>
      <a:lvl8pPr marL="4571886" indent="-304792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9"/>
        </a:buBlip>
        <a:defRPr sz="1867">
          <a:solidFill>
            <a:schemeClr val="tx1"/>
          </a:solidFill>
          <a:latin typeface="+mn-lt"/>
        </a:defRPr>
      </a:lvl8pPr>
      <a:lvl9pPr marL="5181470" indent="-304792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9"/>
        </a:buBlip>
        <a:defRPr sz="1867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hyperlink" Target="https://cds.climate.copernicus.eu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peng.yuan@kit.edu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0.png"/><Relationship Id="rId5" Type="http://schemas.openxmlformats.org/officeDocument/2006/relationships/image" Target="../media/image4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9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2"/>
          <p:cNvSpPr>
            <a:spLocks noChangeArrowheads="1"/>
          </p:cNvSpPr>
          <p:nvPr/>
        </p:nvSpPr>
        <p:spPr bwMode="auto">
          <a:xfrm>
            <a:off x="395288" y="1196752"/>
            <a:ext cx="11461352" cy="1229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just">
              <a:lnSpc>
                <a:spcPct val="150000"/>
              </a:lnSpc>
            </a:pPr>
            <a:r>
              <a:rPr lang="en-US" sz="3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等线" panose="02010600030101010101" pitchFamily="2" charset="-122"/>
                <a:cs typeface="Times New Roman" panose="02020603050405020304" pitchFamily="18" charset="0"/>
              </a:rPr>
              <a:t>A high temporal resolution integrated water vapor dataset from more than 10,000 global ground-based GPS stations in 2020</a:t>
            </a:r>
            <a:endParaRPr lang="en-US" sz="3000" dirty="0">
              <a:effectLst/>
              <a:latin typeface="Calibri" panose="020F0502020204030204" pitchFamily="34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5" name="Picture 13" descr="KIT-Logo-rgb_en">
            <a:extLst>
              <a:ext uri="{FF2B5EF4-FFF2-40B4-BE49-F238E27FC236}">
                <a16:creationId xmlns:a16="http://schemas.microsoft.com/office/drawing/2014/main" id="{869E5774-DD94-4BC6-B56C-A79ABB7810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333375"/>
            <a:ext cx="1619250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46BE859C-0B24-4979-ABCA-8A2D883CBF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2780928"/>
            <a:ext cx="11461352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2000" dirty="0">
                <a:effectLst/>
                <a:latin typeface="+mn-lt"/>
                <a:ea typeface="等线" panose="02010600030101010101" pitchFamily="2" charset="-122"/>
                <a:cs typeface="Times New Roman" panose="02020603050405020304" pitchFamily="18" charset="0"/>
              </a:rPr>
              <a:t>Peng Yuan</a:t>
            </a:r>
            <a:r>
              <a:rPr lang="en-US" sz="2000" baseline="30000" dirty="0">
                <a:effectLst/>
                <a:latin typeface="+mn-lt"/>
                <a:ea typeface="等线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en-US" sz="2000" dirty="0">
                <a:effectLst/>
                <a:latin typeface="+mn-lt"/>
                <a:ea typeface="等线" panose="02010600030101010101" pitchFamily="2" charset="-122"/>
                <a:cs typeface="Times New Roman" panose="02020603050405020304" pitchFamily="18" charset="0"/>
              </a:rPr>
              <a:t>, Geoffrey Blewitt</a:t>
            </a:r>
            <a:r>
              <a:rPr lang="en-US" sz="2000" baseline="30000" dirty="0">
                <a:effectLst/>
                <a:latin typeface="+mn-lt"/>
                <a:ea typeface="等线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sz="2000" dirty="0">
                <a:effectLst/>
                <a:latin typeface="+mn-lt"/>
                <a:ea typeface="等线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+mn-lt"/>
                <a:ea typeface="等线" panose="02010600030101010101" pitchFamily="2" charset="-122"/>
                <a:cs typeface="Times New Roman" panose="02020603050405020304" pitchFamily="18" charset="0"/>
              </a:rPr>
              <a:t>Corné</a:t>
            </a:r>
            <a:r>
              <a:rPr lang="en-US" sz="2000" dirty="0">
                <a:effectLst/>
                <a:latin typeface="+mn-lt"/>
                <a:ea typeface="等线" panose="02010600030101010101" pitchFamily="2" charset="-122"/>
                <a:cs typeface="Times New Roman" panose="02020603050405020304" pitchFamily="18" charset="0"/>
              </a:rPr>
              <a:t> Kreemer</a:t>
            </a:r>
            <a:r>
              <a:rPr lang="en-US" sz="2000" baseline="30000" dirty="0">
                <a:effectLst/>
                <a:latin typeface="+mn-lt"/>
                <a:ea typeface="等线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sz="2000" dirty="0">
                <a:effectLst/>
                <a:latin typeface="+mn-lt"/>
                <a:ea typeface="等线" panose="02010600030101010101" pitchFamily="2" charset="-122"/>
                <a:cs typeface="Times New Roman" panose="02020603050405020304" pitchFamily="18" charset="0"/>
              </a:rPr>
              <a:t>, William C. Hammond</a:t>
            </a:r>
            <a:r>
              <a:rPr lang="en-US" sz="2000" baseline="30000" dirty="0">
                <a:effectLst/>
                <a:latin typeface="+mn-lt"/>
                <a:ea typeface="等线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sz="2000" dirty="0">
                <a:effectLst/>
                <a:latin typeface="+mn-lt"/>
                <a:ea typeface="等线" panose="02010600030101010101" pitchFamily="2" charset="-122"/>
                <a:cs typeface="Times New Roman" panose="02020603050405020304" pitchFamily="18" charset="0"/>
              </a:rPr>
              <a:t>, Donald Argus</a:t>
            </a:r>
            <a:r>
              <a:rPr lang="en-US" sz="2000" baseline="30000" dirty="0">
                <a:effectLst/>
                <a:latin typeface="+mn-lt"/>
                <a:ea typeface="等线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en-GB" sz="2000" dirty="0">
                <a:latin typeface="+mn-lt"/>
              </a:rPr>
              <a:t>, Xungang Yin</a:t>
            </a:r>
            <a:r>
              <a:rPr lang="en-GB" sz="2000" baseline="30000" dirty="0">
                <a:latin typeface="+mn-lt"/>
              </a:rPr>
              <a:t>4</a:t>
            </a:r>
            <a:r>
              <a:rPr lang="en-GB" sz="2000" dirty="0">
                <a:latin typeface="+mn-lt"/>
              </a:rPr>
              <a:t>, Roeland Van Malderen</a:t>
            </a:r>
            <a:r>
              <a:rPr lang="en-GB" sz="2000" baseline="30000" dirty="0">
                <a:latin typeface="+mn-lt"/>
              </a:rPr>
              <a:t>5</a:t>
            </a:r>
            <a:r>
              <a:rPr lang="en-GB" sz="2000" dirty="0">
                <a:latin typeface="+mn-lt"/>
              </a:rPr>
              <a:t>, </a:t>
            </a:r>
            <a:r>
              <a:rPr lang="en-US" sz="2000" dirty="0">
                <a:latin typeface="+mn-lt"/>
                <a:ea typeface="等线" panose="02010600030101010101" pitchFamily="2" charset="-122"/>
                <a:cs typeface="Times New Roman" panose="02020603050405020304" pitchFamily="18" charset="0"/>
              </a:rPr>
              <a:t>Michael Mayer</a:t>
            </a:r>
            <a:r>
              <a:rPr lang="en-US" sz="2000" baseline="30000" dirty="0">
                <a:latin typeface="+mn-lt"/>
                <a:ea typeface="等线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en-US" sz="2000" dirty="0">
                <a:latin typeface="+mn-lt"/>
                <a:ea typeface="等线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GB" sz="2000" dirty="0" err="1">
                <a:latin typeface="+mn-lt"/>
              </a:rPr>
              <a:t>Weiping</a:t>
            </a:r>
            <a:r>
              <a:rPr lang="en-GB" sz="2000" dirty="0">
                <a:latin typeface="+mn-lt"/>
              </a:rPr>
              <a:t> Jiang</a:t>
            </a:r>
            <a:r>
              <a:rPr lang="en-GB" sz="2000" baseline="30000" dirty="0">
                <a:latin typeface="+mn-lt"/>
              </a:rPr>
              <a:t>6</a:t>
            </a:r>
            <a:r>
              <a:rPr lang="en-GB" sz="2000" dirty="0">
                <a:latin typeface="+mn-lt"/>
              </a:rPr>
              <a:t>, Joseph Awange</a:t>
            </a:r>
            <a:r>
              <a:rPr lang="en-GB" sz="2000" baseline="30000" dirty="0">
                <a:latin typeface="+mn-lt"/>
              </a:rPr>
              <a:t>7</a:t>
            </a:r>
            <a:r>
              <a:rPr lang="en-US" sz="2000" dirty="0">
                <a:latin typeface="+mn-lt"/>
                <a:ea typeface="等线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+mn-lt"/>
                <a:ea typeface="等线" panose="02010600030101010101" pitchFamily="2" charset="-122"/>
                <a:cs typeface="Times New Roman" panose="02020603050405020304" pitchFamily="18" charset="0"/>
              </a:rPr>
              <a:t>Hansjörg</a:t>
            </a:r>
            <a:r>
              <a:rPr lang="en-US" sz="2000" dirty="0">
                <a:latin typeface="+mn-lt"/>
                <a:ea typeface="等线" panose="02010600030101010101" pitchFamily="2" charset="-122"/>
                <a:cs typeface="Times New Roman" panose="02020603050405020304" pitchFamily="18" charset="0"/>
              </a:rPr>
              <a:t> Kutterer</a:t>
            </a:r>
            <a:r>
              <a:rPr lang="en-US" sz="2000" baseline="30000" dirty="0">
                <a:latin typeface="+mn-lt"/>
                <a:ea typeface="等线" panose="02010600030101010101" pitchFamily="2" charset="-122"/>
                <a:cs typeface="Times New Roman" panose="02020603050405020304" pitchFamily="18" charset="0"/>
              </a:rPr>
              <a:t>1</a:t>
            </a:r>
            <a:endParaRPr lang="en-US" sz="2000" dirty="0">
              <a:effectLst/>
              <a:latin typeface="+mn-lt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1600" dirty="0">
                <a:effectLst/>
                <a:latin typeface="Arial" panose="020B0604020202020204" pitchFamily="34" charset="0"/>
                <a:ea typeface="等线" panose="02010600030101010101" pitchFamily="2" charset="-122"/>
                <a:cs typeface="Times New Roman" panose="02020603050405020304" pitchFamily="18" charset="0"/>
              </a:rPr>
              <a:t>1 </a:t>
            </a:r>
            <a:r>
              <a:rPr lang="en-US" sz="1600" dirty="0">
                <a:latin typeface="Arial" panose="020B0604020202020204" pitchFamily="34" charset="0"/>
              </a:rPr>
              <a:t>Karlsruhe Institute of Technology, Geodetic Institute, Karlsruhe, BW, Germany</a:t>
            </a:r>
          </a:p>
          <a:p>
            <a:pPr>
              <a:lnSpc>
                <a:spcPct val="120000"/>
              </a:lnSpc>
            </a:pPr>
            <a:r>
              <a:rPr lang="en-US" sz="1600" dirty="0">
                <a:latin typeface="Arial" panose="020B0604020202020204" pitchFamily="34" charset="0"/>
              </a:rPr>
              <a:t>2 Nevada Bureau of Mines and Geology, University of Nevada, Reno, NV, USA</a:t>
            </a:r>
          </a:p>
          <a:p>
            <a:pPr>
              <a:lnSpc>
                <a:spcPct val="120000"/>
              </a:lnSpc>
            </a:pPr>
            <a:r>
              <a:rPr lang="en-US" sz="1600" dirty="0">
                <a:latin typeface="Arial" panose="020B0604020202020204" pitchFamily="34" charset="0"/>
              </a:rPr>
              <a:t>3 Jet Propulsion Laboratory, California Institute of Technology, Pasadena, CA, USA</a:t>
            </a:r>
          </a:p>
          <a:p>
            <a:pPr>
              <a:lnSpc>
                <a:spcPct val="120000"/>
              </a:lnSpc>
            </a:pPr>
            <a:r>
              <a:rPr lang="en-GB" sz="1600" dirty="0">
                <a:latin typeface="Arial" panose="020B0604020202020204" pitchFamily="34" charset="0"/>
              </a:rPr>
              <a:t>4 Riverside Technology Inc, Asheville, North Carolina, USA</a:t>
            </a:r>
          </a:p>
          <a:p>
            <a:pPr>
              <a:lnSpc>
                <a:spcPct val="120000"/>
              </a:lnSpc>
            </a:pPr>
            <a:r>
              <a:rPr lang="en-GB" sz="1600" dirty="0">
                <a:latin typeface="Arial" panose="020B0604020202020204" pitchFamily="34" charset="0"/>
              </a:rPr>
              <a:t>5 Royal Meteorological Institute of Belgium, Brussels, Belgium</a:t>
            </a:r>
          </a:p>
          <a:p>
            <a:pPr>
              <a:lnSpc>
                <a:spcPct val="120000"/>
              </a:lnSpc>
            </a:pPr>
            <a:r>
              <a:rPr lang="en-GB" sz="1600" dirty="0">
                <a:latin typeface="Arial" panose="020B0604020202020204" pitchFamily="34" charset="0"/>
              </a:rPr>
              <a:t>6 Wuhan University, GNSS Research </a:t>
            </a:r>
            <a:r>
              <a:rPr lang="en-GB" sz="1600" dirty="0" err="1">
                <a:latin typeface="Arial" panose="020B0604020202020204" pitchFamily="34" charset="0"/>
              </a:rPr>
              <a:t>Center</a:t>
            </a:r>
            <a:r>
              <a:rPr lang="en-GB" sz="1600" dirty="0">
                <a:latin typeface="Arial" panose="020B0604020202020204" pitchFamily="34" charset="0"/>
              </a:rPr>
              <a:t>, Wuhan, China</a:t>
            </a:r>
          </a:p>
          <a:p>
            <a:pPr>
              <a:lnSpc>
                <a:spcPct val="120000"/>
              </a:lnSpc>
            </a:pPr>
            <a:r>
              <a:rPr lang="en-GB" sz="1600" dirty="0">
                <a:latin typeface="Arial" panose="020B0604020202020204" pitchFamily="34" charset="0"/>
              </a:rPr>
              <a:t>7 Curtin University, School of Earth and Planetary Sciences, Perth, Australia</a:t>
            </a:r>
          </a:p>
          <a:p>
            <a:pPr>
              <a:lnSpc>
                <a:spcPct val="150000"/>
              </a:lnSpc>
            </a:pPr>
            <a:br>
              <a:rPr lang="en-GB" sz="2000" dirty="0"/>
            </a:br>
            <a:endParaRPr lang="de-DE" sz="2000" b="1" dirty="0">
              <a:solidFill>
                <a:srgbClr val="000000"/>
              </a:solidFill>
            </a:endParaRPr>
          </a:p>
        </p:txBody>
      </p:sp>
      <p:sp>
        <p:nvSpPr>
          <p:cNvPr id="9" name="Text Box 10">
            <a:extLst>
              <a:ext uri="{FF2B5EF4-FFF2-40B4-BE49-F238E27FC236}">
                <a16:creationId xmlns:a16="http://schemas.microsoft.com/office/drawing/2014/main" id="{30673EDA-0FB7-45F3-96EB-955DC7205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5440" y="6021288"/>
            <a:ext cx="957706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>
              <a:spcBef>
                <a:spcPts val="0"/>
              </a:spcBef>
              <a:spcAft>
                <a:spcPts val="200"/>
              </a:spcAft>
              <a:defRPr/>
            </a:pPr>
            <a:r>
              <a:rPr lang="en-US" sz="22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New Orleans and Online, 13 - 17 December 2021</a:t>
            </a:r>
            <a:endParaRPr lang="de-DE" sz="2200" b="1" dirty="0">
              <a:solidFill>
                <a:srgbClr val="333333"/>
              </a:solidFill>
              <a:latin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323AC1E-317C-4C16-92FE-4FE34510F789}"/>
              </a:ext>
            </a:extLst>
          </p:cNvPr>
          <p:cNvSpPr txBox="1"/>
          <p:nvPr/>
        </p:nvSpPr>
        <p:spPr>
          <a:xfrm>
            <a:off x="6023992" y="44624"/>
            <a:ext cx="6110654" cy="7335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tabLst>
                <a:tab pos="2743200" algn="ctr"/>
                <a:tab pos="5486400" algn="r"/>
              </a:tabLst>
            </a:pPr>
            <a:r>
              <a:rPr lang="en-GB" sz="1800" i="1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AGU Fall Meeting 2021</a:t>
            </a:r>
            <a:endParaRPr lang="en-US" sz="1800" i="1" dirty="0">
              <a:solidFill>
                <a:schemeClr val="bg2">
                  <a:lumMod val="50000"/>
                </a:schemeClr>
              </a:solidFill>
              <a:effectLst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  <a:p>
            <a:pPr algn="r">
              <a:lnSpc>
                <a:spcPct val="150000"/>
              </a:lnSpc>
              <a:spcAft>
                <a:spcPts val="800"/>
              </a:spcAft>
            </a:pPr>
            <a:r>
              <a:rPr lang="en-GB" sz="1800" i="1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G003 - Geodesy for Climate Research</a:t>
            </a:r>
            <a:endParaRPr lang="en-US" sz="1800" i="1" dirty="0">
              <a:solidFill>
                <a:schemeClr val="bg2">
                  <a:lumMod val="50000"/>
                </a:schemeClr>
              </a:solidFill>
              <a:effectLst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72071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hart, map, scatter chart&#10;&#10;Description automatically generated">
            <a:extLst>
              <a:ext uri="{FF2B5EF4-FFF2-40B4-BE49-F238E27FC236}">
                <a16:creationId xmlns:a16="http://schemas.microsoft.com/office/drawing/2014/main" id="{1CB7DF88-B814-4FEB-A11B-2E670C44C5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984" y="228600"/>
            <a:ext cx="6120000" cy="6120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B08D53D-FEC2-4423-8184-FC3A8330C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2" y="260648"/>
            <a:ext cx="9751762" cy="561975"/>
          </a:xfrm>
        </p:spPr>
        <p:txBody>
          <a:bodyPr/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Radiosonde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v.s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. GPS IWV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29448D-A945-4DC5-A02D-F2257F2CEDC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>
                <a:latin typeface="Arial" pitchFamily="34" charset="0"/>
                <a:ea typeface="DejaVu Sans" charset="0"/>
                <a:cs typeface="DejaVu Sans" charset="0"/>
              </a:rPr>
              <a:t>Department of Geodetic Earth System Science | Geodetic Institute</a:t>
            </a:r>
          </a:p>
          <a:p>
            <a:pPr>
              <a:defRPr/>
            </a:pPr>
            <a:r>
              <a:rPr lang="en-GB" dirty="0">
                <a:latin typeface="Arial" pitchFamily="34" charset="0"/>
              </a:rPr>
              <a:t>Karlsruhe Institute of Technology </a:t>
            </a:r>
            <a:r>
              <a:rPr lang="en-GB" dirty="0">
                <a:latin typeface="Arial" pitchFamily="34" charset="0"/>
                <a:ea typeface="DejaVu Sans" charset="0"/>
                <a:cs typeface="DejaVu Sans" charset="0"/>
              </a:rPr>
              <a:t>| Karlsruhe</a:t>
            </a:r>
            <a:r>
              <a:rPr lang="en-GB" dirty="0">
                <a:latin typeface="Arial" pitchFamily="34" charset="0"/>
              </a:rPr>
              <a:t> </a:t>
            </a:r>
            <a:r>
              <a:rPr lang="en-GB" dirty="0">
                <a:latin typeface="Arial" pitchFamily="34" charset="0"/>
                <a:ea typeface="DejaVu Sans" charset="0"/>
                <a:cs typeface="DejaVu Sans" charset="0"/>
              </a:rPr>
              <a:t>| Germany</a:t>
            </a:r>
          </a:p>
          <a:p>
            <a:pPr>
              <a:defRPr/>
            </a:pPr>
            <a:endParaRPr lang="en-GB" dirty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306DF1C4-5E5E-4ED1-AF09-9AEE92F8C1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268C98D-8E68-44B6-A568-28CC95872F31}"/>
              </a:ext>
            </a:extLst>
          </p:cNvPr>
          <p:cNvSpPr/>
          <p:nvPr/>
        </p:nvSpPr>
        <p:spPr>
          <a:xfrm>
            <a:off x="335360" y="1124744"/>
            <a:ext cx="5544616" cy="2322111"/>
          </a:xfrm>
          <a:prstGeom prst="rect">
            <a:avLst/>
          </a:prstGeom>
          <a:ln w="254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lvl="1" algn="just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2200" b="1" dirty="0">
                <a:latin typeface="Arial" panose="020B0604020202020204" pitchFamily="34" charset="0"/>
                <a:cs typeface="Arial" panose="020B0604020202020204" pitchFamily="34" charset="0"/>
              </a:rPr>
              <a:t>Compared to </a:t>
            </a:r>
            <a:r>
              <a:rPr lang="en-GB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opGPS</a:t>
            </a:r>
            <a:r>
              <a:rPr lang="en-GB" sz="2200" b="1" dirty="0">
                <a:latin typeface="Arial" panose="020B0604020202020204" pitchFamily="34" charset="0"/>
                <a:cs typeface="Arial" panose="020B0604020202020204" pitchFamily="34" charset="0"/>
              </a:rPr>
              <a:t>, the </a:t>
            </a:r>
            <a:r>
              <a:rPr lang="en-GB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enGPS</a:t>
            </a:r>
            <a:r>
              <a:rPr lang="en-GB" sz="2200" b="1" dirty="0">
                <a:latin typeface="Arial" panose="020B0604020202020204" pitchFamily="34" charset="0"/>
                <a:cs typeface="Arial" panose="020B0604020202020204" pitchFamily="34" charset="0"/>
              </a:rPr>
              <a:t> has</a:t>
            </a:r>
          </a:p>
          <a:p>
            <a:pPr marL="288000" lvl="1" indent="-288000" algn="just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Blip>
                <a:blip r:embed="rId4"/>
              </a:buBlip>
            </a:pPr>
            <a:r>
              <a:rPr lang="en-US" altLang="zh-CN" sz="2000" dirty="0">
                <a:latin typeface="+mn-lt"/>
              </a:rPr>
              <a:t>Slighter bias in West USA, South Europe</a:t>
            </a:r>
          </a:p>
          <a:p>
            <a:pPr marL="288000" lvl="1" indent="-288000" algn="just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Blip>
                <a:blip r:embed="rId4"/>
              </a:buBlip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Better consistency in variability in West USA, South Europe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8000" lvl="1" indent="-288000" algn="just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Blip>
                <a:blip r:embed="rId4"/>
              </a:buBlip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Stronger correlation in West USA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7EB94F5C-BDAE-49AD-A454-6786463A4A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336" y="5898758"/>
            <a:ext cx="650509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600" b="1" dirty="0">
                <a:latin typeface="Arial" panose="020B0604020202020204" pitchFamily="34" charset="0"/>
              </a:rPr>
              <a:t>Fig</a:t>
            </a:r>
            <a:r>
              <a:rPr lang="en-GB" altLang="en-US" sz="1600" b="1" dirty="0">
                <a:latin typeface="Arial" panose="020B0604020202020204" pitchFamily="34" charset="0"/>
              </a:rPr>
              <a:t>. 8</a:t>
            </a:r>
            <a:r>
              <a:rPr lang="en-US" altLang="en-US" sz="1600" b="1" dirty="0">
                <a:latin typeface="Arial" panose="020B0604020202020204" pitchFamily="34" charset="0"/>
              </a:rPr>
              <a:t>. </a:t>
            </a:r>
            <a:r>
              <a:rPr lang="en-US" altLang="en-US" sz="1600" dirty="0">
                <a:latin typeface="Arial" panose="020B0604020202020204" pitchFamily="34" charset="0"/>
              </a:rPr>
              <a:t>IWV comparisons between the radiosonde and GPS pairs</a:t>
            </a:r>
          </a:p>
        </p:txBody>
      </p:sp>
    </p:spTree>
    <p:extLst>
      <p:ext uri="{BB962C8B-B14F-4D97-AF65-F5344CB8AC3E}">
        <p14:creationId xmlns:p14="http://schemas.microsoft.com/office/powerpoint/2010/main" val="765137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8D53D-FEC2-4423-8184-FC3A8330C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2" y="260648"/>
            <a:ext cx="9751762" cy="561975"/>
          </a:xfrm>
        </p:spPr>
        <p:txBody>
          <a:bodyPr/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Radiosonde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v.s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. GPS IWV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29448D-A945-4DC5-A02D-F2257F2CEDC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>
                <a:latin typeface="Arial" pitchFamily="34" charset="0"/>
                <a:ea typeface="DejaVu Sans" charset="0"/>
                <a:cs typeface="DejaVu Sans" charset="0"/>
              </a:rPr>
              <a:t>Department of Geodetic Earth System Science | Geodetic Institute</a:t>
            </a:r>
          </a:p>
          <a:p>
            <a:pPr>
              <a:defRPr/>
            </a:pPr>
            <a:r>
              <a:rPr lang="en-GB" dirty="0">
                <a:latin typeface="Arial" pitchFamily="34" charset="0"/>
              </a:rPr>
              <a:t>Karlsruhe Institute of Technology </a:t>
            </a:r>
            <a:r>
              <a:rPr lang="en-GB" dirty="0">
                <a:latin typeface="Arial" pitchFamily="34" charset="0"/>
                <a:ea typeface="DejaVu Sans" charset="0"/>
                <a:cs typeface="DejaVu Sans" charset="0"/>
              </a:rPr>
              <a:t>| Karlsruhe</a:t>
            </a:r>
            <a:r>
              <a:rPr lang="en-GB" dirty="0">
                <a:latin typeface="Arial" pitchFamily="34" charset="0"/>
              </a:rPr>
              <a:t> </a:t>
            </a:r>
            <a:r>
              <a:rPr lang="en-GB" dirty="0">
                <a:latin typeface="Arial" pitchFamily="34" charset="0"/>
                <a:ea typeface="DejaVu Sans" charset="0"/>
                <a:cs typeface="DejaVu Sans" charset="0"/>
              </a:rPr>
              <a:t>| Germany</a:t>
            </a:r>
          </a:p>
          <a:p>
            <a:pPr>
              <a:defRPr/>
            </a:pPr>
            <a:endParaRPr lang="en-GB" dirty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306DF1C4-5E5E-4ED1-AF09-9AEE92F8C1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7EB94F5C-BDAE-49AD-A454-6786463A4A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9576" y="4602614"/>
            <a:ext cx="799288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600" b="1" dirty="0">
                <a:latin typeface="Arial" panose="020B0604020202020204" pitchFamily="34" charset="0"/>
              </a:rPr>
              <a:t>Fig</a:t>
            </a:r>
            <a:r>
              <a:rPr lang="en-GB" altLang="en-US" sz="1600" b="1" dirty="0">
                <a:latin typeface="Arial" panose="020B0604020202020204" pitchFamily="34" charset="0"/>
              </a:rPr>
              <a:t>. 9</a:t>
            </a:r>
            <a:r>
              <a:rPr lang="en-US" altLang="en-US" sz="1600" b="1" dirty="0">
                <a:latin typeface="Arial" panose="020B0604020202020204" pitchFamily="34" charset="0"/>
              </a:rPr>
              <a:t>. </a:t>
            </a:r>
            <a:r>
              <a:rPr lang="en-US" altLang="en-US" sz="1600" dirty="0">
                <a:latin typeface="Arial" panose="020B0604020202020204" pitchFamily="34" charset="0"/>
              </a:rPr>
              <a:t>scatterplots of IWV comparison between the 917 radiosonde and GPS pairs</a:t>
            </a:r>
          </a:p>
        </p:txBody>
      </p:sp>
      <p:pic>
        <p:nvPicPr>
          <p:cNvPr id="8" name="Picture 7" descr="Chart, scatter chart&#10;&#10;Description automatically generated">
            <a:extLst>
              <a:ext uri="{FF2B5EF4-FFF2-40B4-BE49-F238E27FC236}">
                <a16:creationId xmlns:a16="http://schemas.microsoft.com/office/drawing/2014/main" id="{7A9D3F3A-CF62-46A4-B1D3-A7AECE6BE4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480" y="1290246"/>
            <a:ext cx="9360000" cy="311926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B5EF3A7-EC65-475C-BEEB-B1347777F5BF}"/>
              </a:ext>
            </a:extLst>
          </p:cNvPr>
          <p:cNvSpPr txBox="1"/>
          <p:nvPr/>
        </p:nvSpPr>
        <p:spPr>
          <a:xfrm>
            <a:off x="767408" y="5301208"/>
            <a:ext cx="10703673" cy="450829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lvl="1" algn="just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2000" dirty="0"/>
              <a:t>The improvements of the </a:t>
            </a:r>
            <a:r>
              <a:rPr lang="en-GB" sz="2000" dirty="0" err="1"/>
              <a:t>enGPS</a:t>
            </a:r>
            <a:r>
              <a:rPr lang="en-GB" sz="2000" dirty="0"/>
              <a:t> IWV with respect to </a:t>
            </a:r>
            <a:r>
              <a:rPr lang="en-GB" sz="2000" dirty="0" err="1"/>
              <a:t>opGPS</a:t>
            </a:r>
            <a:r>
              <a:rPr lang="en-GB" sz="2000" dirty="0"/>
              <a:t> are validated by the radiosonde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24358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8D53D-FEC2-4423-8184-FC3A8330C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2" y="260648"/>
            <a:ext cx="9751762" cy="561975"/>
          </a:xfrm>
        </p:spPr>
        <p:txBody>
          <a:bodyPr/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ERA5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v.s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. GPS IWV: bias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29448D-A945-4DC5-A02D-F2257F2CEDC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>
                <a:latin typeface="Arial" pitchFamily="34" charset="0"/>
                <a:ea typeface="DejaVu Sans" charset="0"/>
                <a:cs typeface="DejaVu Sans" charset="0"/>
              </a:rPr>
              <a:t>Department of Geodetic Earth System Science | Geodetic Institute</a:t>
            </a:r>
          </a:p>
          <a:p>
            <a:pPr>
              <a:defRPr/>
            </a:pPr>
            <a:r>
              <a:rPr lang="en-GB" dirty="0">
                <a:latin typeface="Arial" pitchFamily="34" charset="0"/>
              </a:rPr>
              <a:t>Karlsruhe Institute of Technology </a:t>
            </a:r>
            <a:r>
              <a:rPr lang="en-GB" dirty="0">
                <a:latin typeface="Arial" pitchFamily="34" charset="0"/>
                <a:ea typeface="DejaVu Sans" charset="0"/>
                <a:cs typeface="DejaVu Sans" charset="0"/>
              </a:rPr>
              <a:t>| Karlsruhe</a:t>
            </a:r>
            <a:r>
              <a:rPr lang="en-GB" dirty="0">
                <a:latin typeface="Arial" pitchFamily="34" charset="0"/>
              </a:rPr>
              <a:t> </a:t>
            </a:r>
            <a:r>
              <a:rPr lang="en-GB" dirty="0">
                <a:latin typeface="Arial" pitchFamily="34" charset="0"/>
                <a:ea typeface="DejaVu Sans" charset="0"/>
                <a:cs typeface="DejaVu Sans" charset="0"/>
              </a:rPr>
              <a:t>| Germany</a:t>
            </a:r>
          </a:p>
          <a:p>
            <a:pPr>
              <a:defRPr/>
            </a:pPr>
            <a:endParaRPr lang="en-GB" dirty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306DF1C4-5E5E-4ED1-AF09-9AEE92F8C1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7EB94F5C-BDAE-49AD-A454-6786463A4A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6698" y="5229200"/>
            <a:ext cx="650509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600" b="1" dirty="0">
                <a:latin typeface="Arial" panose="020B0604020202020204" pitchFamily="34" charset="0"/>
              </a:rPr>
              <a:t>Fig</a:t>
            </a:r>
            <a:r>
              <a:rPr lang="en-GB" altLang="en-US" sz="1600" b="1" dirty="0">
                <a:latin typeface="Arial" panose="020B0604020202020204" pitchFamily="34" charset="0"/>
              </a:rPr>
              <a:t>. 10</a:t>
            </a:r>
            <a:r>
              <a:rPr lang="en-US" altLang="en-US" sz="1600" b="1" dirty="0">
                <a:latin typeface="Arial" panose="020B0604020202020204" pitchFamily="34" charset="0"/>
              </a:rPr>
              <a:t>. </a:t>
            </a:r>
            <a:r>
              <a:rPr lang="en-US" altLang="en-US" sz="1600" dirty="0">
                <a:latin typeface="Arial" panose="020B0604020202020204" pitchFamily="34" charset="0"/>
              </a:rPr>
              <a:t>IWV bias between ERA5 and GPS (ERA5-GPS)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1E575E-C767-40AB-9AB5-77DD7DD444B6}"/>
              </a:ext>
            </a:extLst>
          </p:cNvPr>
          <p:cNvSpPr txBox="1"/>
          <p:nvPr/>
        </p:nvSpPr>
        <p:spPr>
          <a:xfrm>
            <a:off x="333237" y="880071"/>
            <a:ext cx="109473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000" dirty="0"/>
              <a:t>In addition to the radiosonde, 1-hourly ERA5 IWV is also compared with the 1-hourly </a:t>
            </a:r>
            <a:r>
              <a:rPr lang="en-GB" sz="2000" dirty="0" err="1"/>
              <a:t>enGPS</a:t>
            </a:r>
            <a:r>
              <a:rPr lang="en-GB" sz="2000" dirty="0"/>
              <a:t> and </a:t>
            </a:r>
            <a:r>
              <a:rPr lang="en-GB" sz="2000" dirty="0" err="1"/>
              <a:t>opGPS</a:t>
            </a:r>
            <a:r>
              <a:rPr lang="en-GB" sz="2000" dirty="0"/>
              <a:t> IWV as the reanalysis can provide IWV estimates at all the 10,632 GPS stations</a:t>
            </a:r>
            <a:endParaRPr lang="en-US"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C6B201-B0AF-47CC-8AC1-79F6221ACA4B}"/>
              </a:ext>
            </a:extLst>
          </p:cNvPr>
          <p:cNvSpPr txBox="1"/>
          <p:nvPr/>
        </p:nvSpPr>
        <p:spPr>
          <a:xfrm>
            <a:off x="767408" y="5601434"/>
            <a:ext cx="10703673" cy="707886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Compared to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opGPS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, the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enGPS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has a slighter bias in West USA, South Europe, the Andes, the Himalayas, the Tianshan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Mnt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., and the Antarctic peninsula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 descr="Map&#10;&#10;Description automatically generated">
            <a:extLst>
              <a:ext uri="{FF2B5EF4-FFF2-40B4-BE49-F238E27FC236}">
                <a16:creationId xmlns:a16="http://schemas.microsoft.com/office/drawing/2014/main" id="{062607DB-0E0A-4026-B16C-D007AE0AF0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244" y="1608511"/>
            <a:ext cx="9360000" cy="3640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887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8D53D-FEC2-4423-8184-FC3A8330C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2" y="260648"/>
            <a:ext cx="9751762" cy="561975"/>
          </a:xfrm>
        </p:spPr>
        <p:txBody>
          <a:bodyPr/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ERA5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v.s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. GPS IWV: STD(diff)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29448D-A945-4DC5-A02D-F2257F2CEDC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>
                <a:latin typeface="Arial" pitchFamily="34" charset="0"/>
                <a:ea typeface="DejaVu Sans" charset="0"/>
                <a:cs typeface="DejaVu Sans" charset="0"/>
              </a:rPr>
              <a:t>Department of Geodetic Earth System Science | Geodetic Institute</a:t>
            </a:r>
          </a:p>
          <a:p>
            <a:pPr>
              <a:defRPr/>
            </a:pPr>
            <a:r>
              <a:rPr lang="en-GB" dirty="0">
                <a:latin typeface="Arial" pitchFamily="34" charset="0"/>
              </a:rPr>
              <a:t>Karlsruhe Institute of Technology </a:t>
            </a:r>
            <a:r>
              <a:rPr lang="en-GB" dirty="0">
                <a:latin typeface="Arial" pitchFamily="34" charset="0"/>
                <a:ea typeface="DejaVu Sans" charset="0"/>
                <a:cs typeface="DejaVu Sans" charset="0"/>
              </a:rPr>
              <a:t>| Karlsruhe</a:t>
            </a:r>
            <a:r>
              <a:rPr lang="en-GB" dirty="0">
                <a:latin typeface="Arial" pitchFamily="34" charset="0"/>
              </a:rPr>
              <a:t> </a:t>
            </a:r>
            <a:r>
              <a:rPr lang="en-GB" dirty="0">
                <a:latin typeface="Arial" pitchFamily="34" charset="0"/>
                <a:ea typeface="DejaVu Sans" charset="0"/>
                <a:cs typeface="DejaVu Sans" charset="0"/>
              </a:rPr>
              <a:t>| Germany</a:t>
            </a:r>
          </a:p>
          <a:p>
            <a:pPr>
              <a:defRPr/>
            </a:pPr>
            <a:endParaRPr lang="en-GB" dirty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306DF1C4-5E5E-4ED1-AF09-9AEE92F8C1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7EB94F5C-BDAE-49AD-A454-6786463A4A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5600" y="5229200"/>
            <a:ext cx="727280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600" b="1" dirty="0">
                <a:latin typeface="Arial" panose="020B0604020202020204" pitchFamily="34" charset="0"/>
              </a:rPr>
              <a:t>Fig</a:t>
            </a:r>
            <a:r>
              <a:rPr lang="en-GB" altLang="en-US" sz="1600" b="1" dirty="0">
                <a:latin typeface="Arial" panose="020B0604020202020204" pitchFamily="34" charset="0"/>
              </a:rPr>
              <a:t>. 11</a:t>
            </a:r>
            <a:r>
              <a:rPr lang="en-US" altLang="en-US" sz="1600" b="1" dirty="0">
                <a:latin typeface="Arial" panose="020B0604020202020204" pitchFamily="34" charset="0"/>
              </a:rPr>
              <a:t>. </a:t>
            </a:r>
            <a:r>
              <a:rPr lang="en-US" altLang="en-US" sz="1600" dirty="0">
                <a:latin typeface="Arial" panose="020B0604020202020204" pitchFamily="34" charset="0"/>
              </a:rPr>
              <a:t>Standard deviations of the IWV differences between ERA5 and GPS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C6B201-B0AF-47CC-8AC1-79F6221ACA4B}"/>
              </a:ext>
            </a:extLst>
          </p:cNvPr>
          <p:cNvSpPr txBox="1"/>
          <p:nvPr/>
        </p:nvSpPr>
        <p:spPr>
          <a:xfrm>
            <a:off x="767408" y="5589240"/>
            <a:ext cx="10703673" cy="707886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Compared to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opGPS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, the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enGPS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has a better consistency in variability in West USA, South Europe, the Andes, the Tianshan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Mnt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 descr="Chart, scatter chart&#10;&#10;Description automatically generated">
            <a:extLst>
              <a:ext uri="{FF2B5EF4-FFF2-40B4-BE49-F238E27FC236}">
                <a16:creationId xmlns:a16="http://schemas.microsoft.com/office/drawing/2014/main" id="{1D56E397-F469-4C5E-B449-5BF69016DE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244" y="1608511"/>
            <a:ext cx="9360000" cy="3640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661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8D53D-FEC2-4423-8184-FC3A8330C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2" y="260648"/>
            <a:ext cx="9751762" cy="561975"/>
          </a:xfrm>
        </p:spPr>
        <p:txBody>
          <a:bodyPr/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ERA5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v.s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. GPS IWV: STD(diff)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29448D-A945-4DC5-A02D-F2257F2CEDC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>
                <a:latin typeface="Arial" pitchFamily="34" charset="0"/>
                <a:ea typeface="DejaVu Sans" charset="0"/>
                <a:cs typeface="DejaVu Sans" charset="0"/>
              </a:rPr>
              <a:t>Department of Geodetic Earth System Science | Geodetic Institute</a:t>
            </a:r>
          </a:p>
          <a:p>
            <a:pPr>
              <a:defRPr/>
            </a:pPr>
            <a:r>
              <a:rPr lang="en-GB" dirty="0">
                <a:latin typeface="Arial" pitchFamily="34" charset="0"/>
              </a:rPr>
              <a:t>Karlsruhe Institute of Technology </a:t>
            </a:r>
            <a:r>
              <a:rPr lang="en-GB" dirty="0">
                <a:latin typeface="Arial" pitchFamily="34" charset="0"/>
                <a:ea typeface="DejaVu Sans" charset="0"/>
                <a:cs typeface="DejaVu Sans" charset="0"/>
              </a:rPr>
              <a:t>| Karlsruhe</a:t>
            </a:r>
            <a:r>
              <a:rPr lang="en-GB" dirty="0">
                <a:latin typeface="Arial" pitchFamily="34" charset="0"/>
              </a:rPr>
              <a:t> </a:t>
            </a:r>
            <a:r>
              <a:rPr lang="en-GB" dirty="0">
                <a:latin typeface="Arial" pitchFamily="34" charset="0"/>
                <a:ea typeface="DejaVu Sans" charset="0"/>
                <a:cs typeface="DejaVu Sans" charset="0"/>
              </a:rPr>
              <a:t>| Germany</a:t>
            </a:r>
          </a:p>
          <a:p>
            <a:pPr>
              <a:defRPr/>
            </a:pPr>
            <a:endParaRPr lang="en-GB" dirty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306DF1C4-5E5E-4ED1-AF09-9AEE92F8C1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7EB94F5C-BDAE-49AD-A454-6786463A4A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5600" y="5229200"/>
            <a:ext cx="727280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600" b="1" dirty="0">
                <a:latin typeface="Arial" panose="020B0604020202020204" pitchFamily="34" charset="0"/>
              </a:rPr>
              <a:t>Fig</a:t>
            </a:r>
            <a:r>
              <a:rPr lang="en-GB" altLang="en-US" sz="1600" b="1" dirty="0">
                <a:latin typeface="Arial" panose="020B0604020202020204" pitchFamily="34" charset="0"/>
              </a:rPr>
              <a:t>. 12</a:t>
            </a:r>
            <a:r>
              <a:rPr lang="en-US" altLang="en-US" sz="1600" b="1" dirty="0">
                <a:latin typeface="Arial" panose="020B0604020202020204" pitchFamily="34" charset="0"/>
              </a:rPr>
              <a:t>. </a:t>
            </a:r>
            <a:r>
              <a:rPr lang="en-US" altLang="en-US" sz="1600" dirty="0">
                <a:latin typeface="Arial" panose="020B0604020202020204" pitchFamily="34" charset="0"/>
              </a:rPr>
              <a:t>Correlations between the IWV series from ERA5 and GPS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C6B201-B0AF-47CC-8AC1-79F6221ACA4B}"/>
              </a:ext>
            </a:extLst>
          </p:cNvPr>
          <p:cNvSpPr txBox="1"/>
          <p:nvPr/>
        </p:nvSpPr>
        <p:spPr>
          <a:xfrm>
            <a:off x="767408" y="5589240"/>
            <a:ext cx="10703673" cy="707886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Compared to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opGPS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, the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enGPS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has a stronger correlation in West USA, South Europe, the Andes, the Tianshan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Mnt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 descr="Map&#10;&#10;Description automatically generated">
            <a:extLst>
              <a:ext uri="{FF2B5EF4-FFF2-40B4-BE49-F238E27FC236}">
                <a16:creationId xmlns:a16="http://schemas.microsoft.com/office/drawing/2014/main" id="{4206B6B2-7B83-43DF-B402-E383945D08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244" y="1610776"/>
            <a:ext cx="9360000" cy="3640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021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8D53D-FEC2-4423-8184-FC3A8330C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2" y="260648"/>
            <a:ext cx="9751762" cy="561975"/>
          </a:xfrm>
        </p:spPr>
        <p:txBody>
          <a:bodyPr/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ERA5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v.s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. GPS IWV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29448D-A945-4DC5-A02D-F2257F2CEDC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>
                <a:latin typeface="Arial" pitchFamily="34" charset="0"/>
                <a:ea typeface="DejaVu Sans" charset="0"/>
                <a:cs typeface="DejaVu Sans" charset="0"/>
              </a:rPr>
              <a:t>Department of Geodetic Earth System Science | Geodetic Institute</a:t>
            </a:r>
          </a:p>
          <a:p>
            <a:pPr>
              <a:defRPr/>
            </a:pPr>
            <a:r>
              <a:rPr lang="en-GB" dirty="0">
                <a:latin typeface="Arial" pitchFamily="34" charset="0"/>
              </a:rPr>
              <a:t>Karlsruhe Institute of Technology </a:t>
            </a:r>
            <a:r>
              <a:rPr lang="en-GB" dirty="0">
                <a:latin typeface="Arial" pitchFamily="34" charset="0"/>
                <a:ea typeface="DejaVu Sans" charset="0"/>
                <a:cs typeface="DejaVu Sans" charset="0"/>
              </a:rPr>
              <a:t>| Karlsruhe</a:t>
            </a:r>
            <a:r>
              <a:rPr lang="en-GB" dirty="0">
                <a:latin typeface="Arial" pitchFamily="34" charset="0"/>
              </a:rPr>
              <a:t> </a:t>
            </a:r>
            <a:r>
              <a:rPr lang="en-GB" dirty="0">
                <a:latin typeface="Arial" pitchFamily="34" charset="0"/>
                <a:ea typeface="DejaVu Sans" charset="0"/>
                <a:cs typeface="DejaVu Sans" charset="0"/>
              </a:rPr>
              <a:t>| Germany</a:t>
            </a:r>
          </a:p>
          <a:p>
            <a:pPr>
              <a:defRPr/>
            </a:pPr>
            <a:endParaRPr lang="en-GB" dirty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306DF1C4-5E5E-4ED1-AF09-9AEE92F8C1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7EB94F5C-BDAE-49AD-A454-6786463A4A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5560" y="4386590"/>
            <a:ext cx="813690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600" b="1" dirty="0">
                <a:latin typeface="Arial" panose="020B0604020202020204" pitchFamily="34" charset="0"/>
              </a:rPr>
              <a:t>Fig</a:t>
            </a:r>
            <a:r>
              <a:rPr lang="en-GB" altLang="en-US" sz="1600" b="1" dirty="0">
                <a:latin typeface="Arial" panose="020B0604020202020204" pitchFamily="34" charset="0"/>
              </a:rPr>
              <a:t>. 13</a:t>
            </a:r>
            <a:r>
              <a:rPr lang="en-US" altLang="en-US" sz="1600" b="1" dirty="0">
                <a:latin typeface="Arial" panose="020B0604020202020204" pitchFamily="34" charset="0"/>
              </a:rPr>
              <a:t>. </a:t>
            </a:r>
            <a:r>
              <a:rPr lang="en-US" altLang="en-US" sz="1600" dirty="0">
                <a:latin typeface="Arial" panose="020B0604020202020204" pitchFamily="34" charset="0"/>
              </a:rPr>
              <a:t>scatterplots of IWV comparison between ERA5 and GPS at the 10632 stations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C6B201-B0AF-47CC-8AC1-79F6221ACA4B}"/>
              </a:ext>
            </a:extLst>
          </p:cNvPr>
          <p:cNvSpPr txBox="1"/>
          <p:nvPr/>
        </p:nvSpPr>
        <p:spPr>
          <a:xfrm>
            <a:off x="767408" y="5301208"/>
            <a:ext cx="10703673" cy="40011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The improvements of the </a:t>
            </a:r>
            <a:r>
              <a:rPr lang="en-GB" sz="2000" dirty="0" err="1"/>
              <a:t>enGPS</a:t>
            </a:r>
            <a:r>
              <a:rPr lang="en-GB" sz="2000" dirty="0"/>
              <a:t> IWV with respect to </a:t>
            </a:r>
            <a:r>
              <a:rPr lang="en-GB" sz="2000" dirty="0" err="1"/>
              <a:t>opGPS</a:t>
            </a:r>
            <a:r>
              <a:rPr lang="en-GB" sz="2000" dirty="0"/>
              <a:t> are verified by ERA5</a:t>
            </a:r>
            <a:endParaRPr lang="en-US" sz="2000" dirty="0"/>
          </a:p>
        </p:txBody>
      </p:sp>
      <p:pic>
        <p:nvPicPr>
          <p:cNvPr id="12" name="Picture 11" descr="Chart, scatter chart&#10;&#10;Description automatically generated">
            <a:extLst>
              <a:ext uri="{FF2B5EF4-FFF2-40B4-BE49-F238E27FC236}">
                <a16:creationId xmlns:a16="http://schemas.microsoft.com/office/drawing/2014/main" id="{334C7B53-CF87-4871-AC5F-C2B40F38C3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000" y="1332116"/>
            <a:ext cx="9360000" cy="3120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705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8D53D-FEC2-4423-8184-FC3A8330C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2" y="260648"/>
            <a:ext cx="9751762" cy="561975"/>
          </a:xfrm>
        </p:spPr>
        <p:txBody>
          <a:bodyPr/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29448D-A945-4DC5-A02D-F2257F2CEDC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>
                <a:latin typeface="Arial" pitchFamily="34" charset="0"/>
                <a:ea typeface="DejaVu Sans" charset="0"/>
                <a:cs typeface="DejaVu Sans" charset="0"/>
              </a:rPr>
              <a:t>Department of Geodetic Earth System Science | Geodetic Institute</a:t>
            </a:r>
          </a:p>
          <a:p>
            <a:pPr>
              <a:defRPr/>
            </a:pPr>
            <a:r>
              <a:rPr lang="en-GB" dirty="0">
                <a:latin typeface="Arial" pitchFamily="34" charset="0"/>
              </a:rPr>
              <a:t>Karlsruhe Institute of Technology </a:t>
            </a:r>
            <a:r>
              <a:rPr lang="en-GB" dirty="0">
                <a:latin typeface="Arial" pitchFamily="34" charset="0"/>
                <a:ea typeface="DejaVu Sans" charset="0"/>
                <a:cs typeface="DejaVu Sans" charset="0"/>
              </a:rPr>
              <a:t>| Karlsruhe</a:t>
            </a:r>
            <a:r>
              <a:rPr lang="en-GB" dirty="0">
                <a:latin typeface="Arial" pitchFamily="34" charset="0"/>
              </a:rPr>
              <a:t> </a:t>
            </a:r>
            <a:r>
              <a:rPr lang="en-GB" dirty="0">
                <a:latin typeface="Arial" pitchFamily="34" charset="0"/>
                <a:ea typeface="DejaVu Sans" charset="0"/>
                <a:cs typeface="DejaVu Sans" charset="0"/>
              </a:rPr>
              <a:t>| Germany</a:t>
            </a:r>
          </a:p>
          <a:p>
            <a:pPr>
              <a:defRPr/>
            </a:pPr>
            <a:endParaRPr lang="en-GB" dirty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306DF1C4-5E5E-4ED1-AF09-9AEE92F8C1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529686B-3B4B-4E90-8911-256D719881EA}"/>
              </a:ext>
            </a:extLst>
          </p:cNvPr>
          <p:cNvSpPr/>
          <p:nvPr/>
        </p:nvSpPr>
        <p:spPr>
          <a:xfrm>
            <a:off x="407369" y="1196752"/>
            <a:ext cx="11377264" cy="2876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000" lvl="1" indent="-288000"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Blip>
                <a:blip r:embed="rId3"/>
              </a:buBlip>
            </a:pPr>
            <a:r>
              <a:rPr lang="en-US" altLang="zh-CN" sz="2200" dirty="0">
                <a:latin typeface="+mn-lt"/>
              </a:rPr>
              <a:t>This work provides an enhanced version of the NGL 5-min GPS IWV dataset </a:t>
            </a:r>
            <a:r>
              <a:rPr lang="en-GB" altLang="zh-CN" sz="2200" dirty="0">
                <a:latin typeface="+mn-lt"/>
              </a:rPr>
              <a:t>with more than 1 billion measurements</a:t>
            </a:r>
            <a:r>
              <a:rPr lang="en-US" altLang="zh-CN" sz="2200" dirty="0">
                <a:latin typeface="+mn-lt"/>
              </a:rPr>
              <a:t> at more than 10,000 stations in 2020</a:t>
            </a:r>
          </a:p>
          <a:p>
            <a:pPr marL="288000" lvl="1" indent="-28800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Blip>
                <a:blip r:embed="rId3"/>
              </a:buBlip>
            </a:pPr>
            <a:r>
              <a:rPr lang="en-US" altLang="zh-CN" sz="2200" dirty="0">
                <a:latin typeface="+mn-lt"/>
              </a:rPr>
              <a:t>The validation with radiosonde and verification with ERA5 confirmed the improvements of the enhanced GPS IWV with respect to the operational product</a:t>
            </a:r>
          </a:p>
          <a:p>
            <a:pPr marL="288000" lvl="1" indent="-28800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Blip>
                <a:blip r:embed="rId3"/>
              </a:buBlip>
            </a:pPr>
            <a:r>
              <a:rPr lang="en-US" altLang="zh-CN" sz="2200" dirty="0">
                <a:latin typeface="+mn-lt"/>
              </a:rPr>
              <a:t>Significant improvements can be seen at the stations located in complex terrain</a:t>
            </a:r>
          </a:p>
        </p:txBody>
      </p:sp>
    </p:spTree>
    <p:extLst>
      <p:ext uri="{BB962C8B-B14F-4D97-AF65-F5344CB8AC3E}">
        <p14:creationId xmlns:p14="http://schemas.microsoft.com/office/powerpoint/2010/main" val="2488638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B6FDD76-AA1F-4ED4-99B0-96AA3C899F7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latin typeface="Arial" pitchFamily="34" charset="0"/>
                <a:ea typeface="DejaVu Sans" charset="0"/>
                <a:cs typeface="DejaVu Sans" charset="0"/>
              </a:rPr>
              <a:t>Department of Geodetic Earth System Science | Geodetic Institute</a:t>
            </a:r>
          </a:p>
          <a:p>
            <a:pPr>
              <a:defRPr/>
            </a:pPr>
            <a:r>
              <a:rPr lang="en-GB">
                <a:latin typeface="Arial" pitchFamily="34" charset="0"/>
              </a:rPr>
              <a:t>Karlsruhe Institute of Technology </a:t>
            </a:r>
            <a:r>
              <a:rPr lang="en-GB">
                <a:latin typeface="Arial" pitchFamily="34" charset="0"/>
                <a:ea typeface="DejaVu Sans" charset="0"/>
                <a:cs typeface="DejaVu Sans" charset="0"/>
              </a:rPr>
              <a:t>| Karlsruhe</a:t>
            </a:r>
            <a:r>
              <a:rPr lang="en-GB">
                <a:latin typeface="Arial" pitchFamily="34" charset="0"/>
              </a:rPr>
              <a:t> </a:t>
            </a:r>
            <a:r>
              <a:rPr lang="en-GB">
                <a:latin typeface="Arial" pitchFamily="34" charset="0"/>
                <a:ea typeface="DejaVu Sans" charset="0"/>
                <a:cs typeface="DejaVu Sans" charset="0"/>
              </a:rPr>
              <a:t>| Germany</a:t>
            </a:r>
          </a:p>
          <a:p>
            <a:pPr>
              <a:defRPr/>
            </a:pPr>
            <a:endParaRPr lang="en-GB" dirty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77CB00B-CEA2-43D2-9294-7E5DE2E6AE70}"/>
              </a:ext>
            </a:extLst>
          </p:cNvPr>
          <p:cNvSpPr/>
          <p:nvPr/>
        </p:nvSpPr>
        <p:spPr>
          <a:xfrm>
            <a:off x="0" y="1124744"/>
            <a:ext cx="12192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spcBef>
                <a:spcPct val="20000"/>
              </a:spcBef>
            </a:pPr>
            <a:r>
              <a:rPr lang="en-US" sz="6600" b="1" kern="0" dirty="0">
                <a:solidFill>
                  <a:srgbClr val="009E85"/>
                </a:solidFill>
                <a:latin typeface="Arial"/>
              </a:rPr>
              <a:t>Thank you for your attention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B6C49AF0-6283-48F3-A801-56AF57A549B5}"/>
              </a:ext>
            </a:extLst>
          </p:cNvPr>
          <p:cNvSpPr txBox="1">
            <a:spLocks/>
          </p:cNvSpPr>
          <p:nvPr/>
        </p:nvSpPr>
        <p:spPr>
          <a:xfrm>
            <a:off x="551384" y="2636912"/>
            <a:ext cx="8568952" cy="1944216"/>
          </a:xfrm>
          <a:prstGeom prst="rect">
            <a:avLst/>
          </a:prstGeom>
        </p:spPr>
        <p:txBody>
          <a:bodyPr>
            <a:noAutofit/>
          </a:bodyPr>
          <a:lstStyle>
            <a:lvl1pPr marL="314325" indent="-3143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90575" indent="-3143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2pPr>
            <a:lvl3pPr marL="1209675" indent="-2762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1600">
                <a:solidFill>
                  <a:schemeClr val="tx1"/>
                </a:solidFill>
                <a:latin typeface="+mn-lt"/>
              </a:defRPr>
            </a:lvl3pPr>
            <a:lvl4pPr marL="1657350" indent="-2762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1600">
                <a:solidFill>
                  <a:schemeClr val="tx1"/>
                </a:solidFill>
                <a:latin typeface="+mn-lt"/>
              </a:defRPr>
            </a:lvl4pPr>
            <a:lvl5pPr marL="2095500" indent="-2762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5"/>
              </a:buBlip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5"/>
              </a:buBlip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5"/>
              </a:buBlip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5"/>
              </a:buBlip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2400" b="1" dirty="0"/>
              <a:t>Contact</a:t>
            </a:r>
          </a:p>
          <a:p>
            <a:pPr marL="324000" indent="0">
              <a:spcBef>
                <a:spcPts val="0"/>
              </a:spcBef>
              <a:spcAft>
                <a:spcPts val="400"/>
              </a:spcAft>
              <a:buNone/>
            </a:pPr>
            <a:r>
              <a:rPr lang="en-GB" dirty="0" err="1"/>
              <a:t>Dr.</a:t>
            </a:r>
            <a:r>
              <a:rPr lang="en-GB" dirty="0"/>
              <a:t> Peng Yuan</a:t>
            </a:r>
          </a:p>
          <a:p>
            <a:pPr marL="324000" indent="0">
              <a:spcBef>
                <a:spcPts val="0"/>
              </a:spcBef>
              <a:spcAft>
                <a:spcPts val="400"/>
              </a:spcAft>
              <a:buNone/>
            </a:pPr>
            <a:r>
              <a:rPr lang="en-GB" dirty="0"/>
              <a:t>Email: </a:t>
            </a:r>
            <a:r>
              <a:rPr lang="en-GB" dirty="0">
                <a:solidFill>
                  <a:srgbClr val="0000FF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peng.yuan@kit.edu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5569FDB8-2AC9-412F-B35B-1C75873AC23C}"/>
              </a:ext>
            </a:extLst>
          </p:cNvPr>
          <p:cNvSpPr txBox="1">
            <a:spLocks/>
          </p:cNvSpPr>
          <p:nvPr/>
        </p:nvSpPr>
        <p:spPr>
          <a:xfrm>
            <a:off x="551384" y="4149080"/>
            <a:ext cx="10945216" cy="2088232"/>
          </a:xfrm>
          <a:prstGeom prst="rect">
            <a:avLst/>
          </a:prstGeom>
        </p:spPr>
        <p:txBody>
          <a:bodyPr>
            <a:noAutofit/>
          </a:bodyPr>
          <a:lstStyle>
            <a:lvl1pPr marL="314325" indent="-3143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90575" indent="-3143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2pPr>
            <a:lvl3pPr marL="1209675" indent="-2762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1600">
                <a:solidFill>
                  <a:schemeClr val="tx1"/>
                </a:solidFill>
                <a:latin typeface="+mn-lt"/>
              </a:defRPr>
            </a:lvl3pPr>
            <a:lvl4pPr marL="1657350" indent="-2762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1600">
                <a:solidFill>
                  <a:schemeClr val="tx1"/>
                </a:solidFill>
                <a:latin typeface="+mn-lt"/>
              </a:defRPr>
            </a:lvl4pPr>
            <a:lvl5pPr marL="2095500" indent="-2762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5"/>
              </a:buBlip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5"/>
              </a:buBlip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5"/>
              </a:buBlip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5"/>
              </a:buBlip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2400" b="1" dirty="0"/>
              <a:t>Acknowledgments</a:t>
            </a:r>
          </a:p>
          <a:p>
            <a:pPr marL="324000" indent="0" algn="just">
              <a:spcBef>
                <a:spcPts val="0"/>
              </a:spcBef>
              <a:spcAft>
                <a:spcPts val="400"/>
              </a:spcAft>
              <a:buNone/>
            </a:pPr>
            <a:r>
              <a:rPr lang="en-GB" sz="1400" dirty="0"/>
              <a:t>We are grateful to NGL (</a:t>
            </a:r>
            <a:r>
              <a:rPr lang="en-GB" sz="1400" u="sng" dirty="0">
                <a:solidFill>
                  <a:srgbClr val="0000FF"/>
                </a:solidFill>
              </a:rPr>
              <a:t>http://geodesy.unr.edu</a:t>
            </a:r>
            <a:r>
              <a:rPr lang="en-GB" sz="1400" dirty="0"/>
              <a:t>) for providing the GPS data. We thank ECMWF for providing ERA5 data (</a:t>
            </a:r>
            <a:r>
              <a:rPr lang="en-GB" sz="1400" u="sng" dirty="0">
                <a:solidFill>
                  <a:srgbClr val="0000FF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https://cds.climate.copernicus.eu</a:t>
            </a:r>
            <a:r>
              <a:rPr lang="en-GB" sz="1400" dirty="0"/>
              <a:t>). </a:t>
            </a:r>
            <a:r>
              <a:rPr lang="en-US" sz="1400" dirty="0"/>
              <a:t>Sincere thanks are also given to </a:t>
            </a:r>
            <a:r>
              <a:rPr lang="fr-FR" sz="1400" dirty="0"/>
              <a:t>National Centers for </a:t>
            </a:r>
            <a:r>
              <a:rPr lang="fr-FR" sz="1400" dirty="0" err="1"/>
              <a:t>Environmental</a:t>
            </a:r>
            <a:r>
              <a:rPr lang="fr-FR" sz="1400" dirty="0"/>
              <a:t> Information (NCEI)</a:t>
            </a:r>
            <a:r>
              <a:rPr lang="en-GB" sz="1400" dirty="0"/>
              <a:t> for providing the IGRA2 radiosonde data (</a:t>
            </a:r>
            <a:r>
              <a:rPr lang="en-GB" sz="1400" u="sng" dirty="0">
                <a:solidFill>
                  <a:srgbClr val="0000FF"/>
                </a:solidFill>
              </a:rPr>
              <a:t>https://www.ncei.noaa.gov/access/metadata/landing-page/bin/iso?id=gov.noaa.ncdc:C00975</a:t>
            </a:r>
            <a:r>
              <a:rPr lang="en-GB" sz="1400" dirty="0"/>
              <a:t>). This work was performed under the German Research Foundation (DFG, project number: 321886779)</a:t>
            </a:r>
            <a:endParaRPr lang="en-US" altLang="zh-CN" sz="1400" b="1" dirty="0"/>
          </a:p>
        </p:txBody>
      </p:sp>
    </p:spTree>
    <p:extLst>
      <p:ext uri="{BB962C8B-B14F-4D97-AF65-F5344CB8AC3E}">
        <p14:creationId xmlns:p14="http://schemas.microsoft.com/office/powerpoint/2010/main" val="1925485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8D53D-FEC2-4423-8184-FC3A8330C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2" y="260648"/>
            <a:ext cx="7087465" cy="561975"/>
          </a:xfrm>
        </p:spPr>
        <p:txBody>
          <a:bodyPr/>
          <a:lstStyle/>
          <a:p>
            <a:r>
              <a:rPr lang="en-GB" dirty="0"/>
              <a:t>Motivation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29448D-A945-4DC5-A02D-F2257F2CEDC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>
                <a:latin typeface="Arial" pitchFamily="34" charset="0"/>
                <a:ea typeface="DejaVu Sans" charset="0"/>
                <a:cs typeface="DejaVu Sans" charset="0"/>
              </a:rPr>
              <a:t>Department of Geodetic Earth System Science | Geodetic Institute</a:t>
            </a:r>
          </a:p>
          <a:p>
            <a:pPr>
              <a:defRPr/>
            </a:pPr>
            <a:r>
              <a:rPr lang="en-GB" dirty="0">
                <a:latin typeface="Arial" pitchFamily="34" charset="0"/>
              </a:rPr>
              <a:t>Karlsruhe Institute of Technology </a:t>
            </a:r>
            <a:r>
              <a:rPr lang="en-GB" dirty="0">
                <a:latin typeface="Arial" pitchFamily="34" charset="0"/>
                <a:ea typeface="DejaVu Sans" charset="0"/>
                <a:cs typeface="DejaVu Sans" charset="0"/>
              </a:rPr>
              <a:t>| Karlsruhe</a:t>
            </a:r>
            <a:r>
              <a:rPr lang="en-GB" dirty="0">
                <a:latin typeface="Arial" pitchFamily="34" charset="0"/>
              </a:rPr>
              <a:t> </a:t>
            </a:r>
            <a:r>
              <a:rPr lang="en-GB" dirty="0">
                <a:latin typeface="Arial" pitchFamily="34" charset="0"/>
                <a:ea typeface="DejaVu Sans" charset="0"/>
                <a:cs typeface="DejaVu Sans" charset="0"/>
              </a:rPr>
              <a:t>| Germany</a:t>
            </a:r>
          </a:p>
          <a:p>
            <a:pPr>
              <a:defRPr/>
            </a:pPr>
            <a:endParaRPr lang="en-GB" dirty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BA2270-B2DF-4FA3-AE48-5DFBF11CAA2D}"/>
              </a:ext>
            </a:extLst>
          </p:cNvPr>
          <p:cNvSpPr txBox="1"/>
          <p:nvPr/>
        </p:nvSpPr>
        <p:spPr>
          <a:xfrm>
            <a:off x="191344" y="1268760"/>
            <a:ext cx="11593288" cy="44211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13200" lvl="1" indent="-314325" algn="just">
              <a:lnSpc>
                <a:spcPct val="150000"/>
              </a:lnSpc>
              <a:spcBef>
                <a:spcPts val="1800"/>
              </a:spcBef>
              <a:buBlip>
                <a:blip r:embed="rId3"/>
              </a:buBlip>
            </a:pPr>
            <a:r>
              <a:rPr lang="en-GB" sz="2000" dirty="0"/>
              <a:t>Water vapor plays an important role in various weather and climate processes and extreme events</a:t>
            </a:r>
          </a:p>
          <a:p>
            <a:pPr marL="313200" lvl="1" indent="-314325" algn="just">
              <a:lnSpc>
                <a:spcPct val="150000"/>
              </a:lnSpc>
              <a:spcBef>
                <a:spcPts val="1800"/>
              </a:spcBef>
              <a:buBlip>
                <a:blip r:embed="rId3"/>
              </a:buBlip>
            </a:pPr>
            <a:r>
              <a:rPr lang="en-US" sz="2000" dirty="0"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Due to its high spatiotemporal variability, precise quantification of water vapor remains a challenge</a:t>
            </a:r>
          </a:p>
          <a:p>
            <a:pPr marL="313200" lvl="1" indent="-314325" algn="just">
              <a:lnSpc>
                <a:spcPct val="150000"/>
              </a:lnSpc>
              <a:spcBef>
                <a:spcPts val="1800"/>
              </a:spcBef>
              <a:buBlip>
                <a:blip r:embed="rId3"/>
              </a:buBlip>
            </a:pPr>
            <a:r>
              <a:rPr lang="en-US" sz="2000" dirty="0"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Ground-based Global Positioning System (GPS) provides a unique tool to measure Integrated Water Vapor (IWV), owing to its advantages of high accuracy, high temporal resolution, and all-weather condition availability</a:t>
            </a:r>
          </a:p>
          <a:p>
            <a:pPr marL="313200" lvl="1" indent="-314325" algn="just">
              <a:lnSpc>
                <a:spcPct val="150000"/>
              </a:lnSpc>
              <a:spcBef>
                <a:spcPts val="1800"/>
              </a:spcBef>
              <a:buBlip>
                <a:blip r:embed="rId3"/>
              </a:buBlip>
            </a:pPr>
            <a:r>
              <a:rPr lang="en-US" sz="2000" dirty="0"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Though </a:t>
            </a:r>
            <a:r>
              <a:rPr lang="en-GB" sz="2000" dirty="0"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tens of thousands of ground-based GPS stations all over the world have been put into operation in recent years, only hundreds of them were used to retrieve IWV in most previous studies. A precise GPS IWV dataset with densified stations around the world is still lacking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342045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8D53D-FEC2-4423-8184-FC3A8330C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2" y="260648"/>
            <a:ext cx="7087465" cy="561975"/>
          </a:xfrm>
        </p:spPr>
        <p:txBody>
          <a:bodyPr/>
          <a:lstStyle/>
          <a:p>
            <a:r>
              <a:rPr lang="en-GB" dirty="0"/>
              <a:t>Motivation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29448D-A945-4DC5-A02D-F2257F2CEDC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>
                <a:latin typeface="Arial" pitchFamily="34" charset="0"/>
                <a:ea typeface="DejaVu Sans" charset="0"/>
                <a:cs typeface="DejaVu Sans" charset="0"/>
              </a:rPr>
              <a:t>Department of Geodetic Earth System Science | Geodetic Institute</a:t>
            </a:r>
          </a:p>
          <a:p>
            <a:pPr>
              <a:defRPr/>
            </a:pPr>
            <a:r>
              <a:rPr lang="en-GB" dirty="0">
                <a:latin typeface="Arial" pitchFamily="34" charset="0"/>
              </a:rPr>
              <a:t>Karlsruhe Institute of Technology </a:t>
            </a:r>
            <a:r>
              <a:rPr lang="en-GB" dirty="0">
                <a:latin typeface="Arial" pitchFamily="34" charset="0"/>
                <a:ea typeface="DejaVu Sans" charset="0"/>
                <a:cs typeface="DejaVu Sans" charset="0"/>
              </a:rPr>
              <a:t>| Karlsruhe</a:t>
            </a:r>
            <a:r>
              <a:rPr lang="en-GB" dirty="0">
                <a:latin typeface="Arial" pitchFamily="34" charset="0"/>
              </a:rPr>
              <a:t> </a:t>
            </a:r>
            <a:r>
              <a:rPr lang="en-GB" dirty="0">
                <a:latin typeface="Arial" pitchFamily="34" charset="0"/>
                <a:ea typeface="DejaVu Sans" charset="0"/>
                <a:cs typeface="DejaVu Sans" charset="0"/>
              </a:rPr>
              <a:t>| Germany</a:t>
            </a:r>
          </a:p>
          <a:p>
            <a:pPr>
              <a:defRPr/>
            </a:pPr>
            <a:endParaRPr lang="en-GB" dirty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13530A-7F3A-475E-B198-182268B4662A}"/>
              </a:ext>
            </a:extLst>
          </p:cNvPr>
          <p:cNvSpPr txBox="1"/>
          <p:nvPr/>
        </p:nvSpPr>
        <p:spPr>
          <a:xfrm>
            <a:off x="3023062" y="980769"/>
            <a:ext cx="6145160" cy="369332"/>
          </a:xfrm>
          <a:prstGeom prst="rect">
            <a:avLst/>
          </a:prstGeom>
          <a:ln>
            <a:solidFill>
              <a:srgbClr val="049B83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Nevada Geodetic Laboratory (NGL) GPS data processing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B85897B-7F3F-4F5B-A6EF-E54A020D5A55}"/>
              </a:ext>
            </a:extLst>
          </p:cNvPr>
          <p:cNvCxnSpPr>
            <a:cxnSpLocks/>
          </p:cNvCxnSpPr>
          <p:nvPr/>
        </p:nvCxnSpPr>
        <p:spPr>
          <a:xfrm>
            <a:off x="6081697" y="1340808"/>
            <a:ext cx="4010" cy="360000"/>
          </a:xfrm>
          <a:prstGeom prst="straightConnector1">
            <a:avLst/>
          </a:prstGeom>
          <a:ln w="25400">
            <a:solidFill>
              <a:srgbClr val="049B8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9CE1CCB-5A63-44F3-9EA3-76DD1359CB6A}"/>
              </a:ext>
            </a:extLst>
          </p:cNvPr>
          <p:cNvSpPr txBox="1"/>
          <p:nvPr/>
        </p:nvSpPr>
        <p:spPr>
          <a:xfrm>
            <a:off x="3023062" y="1709555"/>
            <a:ext cx="6145160" cy="369332"/>
          </a:xfrm>
          <a:prstGeom prst="rect">
            <a:avLst/>
          </a:prstGeom>
          <a:ln>
            <a:solidFill>
              <a:srgbClr val="049B83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5-min GPS ZTD at 10,000+ stations</a:t>
            </a:r>
            <a:endParaRPr lang="en-US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A3EE738-0016-4443-B936-798A81AFBB8D}"/>
              </a:ext>
            </a:extLst>
          </p:cNvPr>
          <p:cNvGrpSpPr/>
          <p:nvPr/>
        </p:nvGrpSpPr>
        <p:grpSpPr>
          <a:xfrm>
            <a:off x="6299726" y="2089148"/>
            <a:ext cx="5616324" cy="2405575"/>
            <a:chOff x="6348328" y="2089148"/>
            <a:chExt cx="5616324" cy="2405575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68A224D-2536-4E22-A2BA-048EBF32D804}"/>
                </a:ext>
              </a:extLst>
            </p:cNvPr>
            <p:cNvGrpSpPr/>
            <p:nvPr/>
          </p:nvGrpSpPr>
          <p:grpSpPr>
            <a:xfrm>
              <a:off x="6348328" y="2089148"/>
              <a:ext cx="5616324" cy="2405575"/>
              <a:chOff x="6348328" y="2089148"/>
              <a:chExt cx="5616324" cy="2405575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D8847BD-B7B6-4DD0-93F3-DC2059C18DF6}"/>
                  </a:ext>
                </a:extLst>
              </p:cNvPr>
              <p:cNvSpPr txBox="1"/>
              <p:nvPr/>
            </p:nvSpPr>
            <p:spPr>
              <a:xfrm>
                <a:off x="6564652" y="2492896"/>
                <a:ext cx="5400000" cy="923330"/>
              </a:xfrm>
              <a:prstGeom prst="rect">
                <a:avLst/>
              </a:prstGeom>
              <a:ln>
                <a:solidFill>
                  <a:srgbClr val="049B83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Ps/ZHD and Tm </a:t>
                </a:r>
              </a:p>
              <a:p>
                <a:pPr algn="ctr"/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from ERA5 </a:t>
                </a:r>
                <a:r>
                  <a:rPr lang="en-US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reanalysis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product</a:t>
                </a:r>
              </a:p>
              <a:p>
                <a:pPr algn="ctr"/>
                <a:r>
                  <a:rPr lang="en-US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at 37 levels, [</a:t>
                </a:r>
                <a:r>
                  <a:rPr lang="en-US" dirty="0" err="1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lat</a:t>
                </a:r>
                <a:r>
                  <a:rPr lang="en-US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dirty="0" err="1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lon</a:t>
                </a:r>
                <a:r>
                  <a:rPr lang="en-US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]=[0.25°, 0.25°], 1-hourly</a:t>
                </a:r>
              </a:p>
            </p:txBody>
          </p:sp>
          <p:cxnSp>
            <p:nvCxnSpPr>
              <p:cNvPr id="23" name="Connector: Elbow 22">
                <a:extLst>
                  <a:ext uri="{FF2B5EF4-FFF2-40B4-BE49-F238E27FC236}">
                    <a16:creationId xmlns:a16="http://schemas.microsoft.com/office/drawing/2014/main" id="{3B63FAB0-AF58-4B55-B681-12BB7B3B3DC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48328" y="2089148"/>
                <a:ext cx="2913546" cy="1647497"/>
              </a:xfrm>
              <a:prstGeom prst="bentConnector3">
                <a:avLst>
                  <a:gd name="adj1" fmla="val 55"/>
                </a:avLst>
              </a:prstGeom>
              <a:ln w="25400">
                <a:solidFill>
                  <a:srgbClr val="049B83"/>
                </a:solidFill>
                <a:headEnd type="none"/>
                <a:tailEnd type="oval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F485D55-CF97-492D-A0A8-35A4A9DB9E01}"/>
                  </a:ext>
                </a:extLst>
              </p:cNvPr>
              <p:cNvSpPr txBox="1"/>
              <p:nvPr/>
            </p:nvSpPr>
            <p:spPr>
              <a:xfrm>
                <a:off x="6564652" y="4125391"/>
                <a:ext cx="5400000" cy="369332"/>
              </a:xfrm>
              <a:prstGeom prst="rect">
                <a:avLst/>
              </a:prstGeom>
              <a:ln>
                <a:solidFill>
                  <a:srgbClr val="049B83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enhanced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GPS (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enGPS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) IWV product</a:t>
                </a:r>
              </a:p>
            </p:txBody>
          </p:sp>
        </p:grp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65C3B285-4752-4285-9035-8FB02778DD9E}"/>
                </a:ext>
              </a:extLst>
            </p:cNvPr>
            <p:cNvCxnSpPr>
              <a:cxnSpLocks/>
              <a:stCxn id="13" idx="2"/>
            </p:cNvCxnSpPr>
            <p:nvPr/>
          </p:nvCxnSpPr>
          <p:spPr>
            <a:xfrm flipH="1">
              <a:off x="9261874" y="3416226"/>
              <a:ext cx="2778" cy="696670"/>
            </a:xfrm>
            <a:prstGeom prst="straightConnector1">
              <a:avLst/>
            </a:prstGeom>
            <a:ln w="25400">
              <a:solidFill>
                <a:srgbClr val="049B8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48FC15AE-6D29-41BD-9AAB-A25BB8A54380}"/>
              </a:ext>
            </a:extLst>
          </p:cNvPr>
          <p:cNvGrpSpPr/>
          <p:nvPr/>
        </p:nvGrpSpPr>
        <p:grpSpPr>
          <a:xfrm>
            <a:off x="263352" y="2081681"/>
            <a:ext cx="8900318" cy="2403342"/>
            <a:chOff x="311954" y="2081681"/>
            <a:chExt cx="8900318" cy="240334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72BFA68-657E-47A3-862D-D7312FAAE695}"/>
                </a:ext>
              </a:extLst>
            </p:cNvPr>
            <p:cNvSpPr txBox="1"/>
            <p:nvPr/>
          </p:nvSpPr>
          <p:spPr>
            <a:xfrm>
              <a:off x="311954" y="2492896"/>
              <a:ext cx="5400000" cy="900000"/>
            </a:xfrm>
            <a:prstGeom prst="rect">
              <a:avLst/>
            </a:prstGeom>
            <a:ln>
              <a:solidFill>
                <a:srgbClr val="049B83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Ps/ZHD and Tm</a:t>
              </a:r>
            </a:p>
            <a:p>
              <a:pPr algn="ctr"/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from VMF1 based on </a:t>
              </a:r>
              <a:r>
                <a:rPr lang="en-US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operational 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ECMWF product</a:t>
              </a:r>
            </a:p>
            <a:p>
              <a:pPr algn="ctr"/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at </a:t>
              </a:r>
              <a:r>
                <a:rPr lang="en-US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single level, [</a:t>
              </a:r>
              <a:r>
                <a:rPr lang="en-US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lat</a:t>
              </a:r>
              <a:r>
                <a:rPr lang="en-US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lon</a:t>
              </a:r>
              <a:r>
                <a:rPr lang="en-US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]=[2°, 2.5°], 6-hourly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F3C03F2D-0BCC-41C0-A6BE-2DC4F5C47D5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10565" y="3392896"/>
              <a:ext cx="12004" cy="720000"/>
            </a:xfrm>
            <a:prstGeom prst="straightConnector1">
              <a:avLst/>
            </a:prstGeom>
            <a:ln w="25400">
              <a:solidFill>
                <a:srgbClr val="049B8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8B8D219-34EB-4ADA-BB88-815E1580F6D8}"/>
                </a:ext>
              </a:extLst>
            </p:cNvPr>
            <p:cNvSpPr txBox="1"/>
            <p:nvPr/>
          </p:nvSpPr>
          <p:spPr>
            <a:xfrm>
              <a:off x="311954" y="4115691"/>
              <a:ext cx="5400000" cy="369332"/>
            </a:xfrm>
            <a:prstGeom prst="rect">
              <a:avLst/>
            </a:prstGeom>
            <a:ln>
              <a:solidFill>
                <a:srgbClr val="049B83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operational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GPS (</a:t>
              </a:r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opGPS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) IWV product</a:t>
              </a:r>
            </a:p>
          </p:txBody>
        </p:sp>
        <p:cxnSp>
          <p:nvCxnSpPr>
            <p:cNvPr id="18" name="Connector: Elbow 17">
              <a:extLst>
                <a:ext uri="{FF2B5EF4-FFF2-40B4-BE49-F238E27FC236}">
                  <a16:creationId xmlns:a16="http://schemas.microsoft.com/office/drawing/2014/main" id="{D83DDD13-845D-4696-A4D7-EC7E88187F83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3022570" y="2081681"/>
              <a:ext cx="2908485" cy="1654963"/>
            </a:xfrm>
            <a:prstGeom prst="bentConnector3">
              <a:avLst>
                <a:gd name="adj1" fmla="val -187"/>
              </a:avLst>
            </a:prstGeom>
            <a:ln w="25400">
              <a:solidFill>
                <a:srgbClr val="049B83"/>
              </a:solidFill>
              <a:headEnd type="none"/>
              <a:tailEnd type="oval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5CD051AC-9D08-4EC4-A42A-350C0E2B7DCA}"/>
                </a:ext>
              </a:extLst>
            </p:cNvPr>
            <p:cNvSpPr txBox="1"/>
            <p:nvPr/>
          </p:nvSpPr>
          <p:spPr>
            <a:xfrm>
              <a:off x="3067112" y="3733118"/>
              <a:ext cx="614516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solidFill>
                    <a:schemeClr val="accent3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Converting GPS ZTD into IWV with ZHD and Tm</a:t>
              </a: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B585CB77-4592-4E49-BBEA-6C0B87013F5E}"/>
              </a:ext>
            </a:extLst>
          </p:cNvPr>
          <p:cNvSpPr txBox="1"/>
          <p:nvPr/>
        </p:nvSpPr>
        <p:spPr>
          <a:xfrm>
            <a:off x="263352" y="4725144"/>
            <a:ext cx="11593288" cy="1420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13200" lvl="1" indent="-314325" algn="just">
              <a:lnSpc>
                <a:spcPct val="150000"/>
              </a:lnSpc>
              <a:spcBef>
                <a:spcPts val="0"/>
              </a:spcBef>
              <a:buBlip>
                <a:blip r:embed="rId3"/>
              </a:buBlip>
            </a:pPr>
            <a:r>
              <a:rPr lang="en-GB" sz="2000" dirty="0"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The </a:t>
            </a:r>
            <a:r>
              <a:rPr lang="en-GB" sz="2000" dirty="0" err="1"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opGPS</a:t>
            </a:r>
            <a:r>
              <a:rPr lang="en-GB" sz="2000" dirty="0"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IWV was calculated with meteorological data from operational ECMWF product</a:t>
            </a:r>
          </a:p>
          <a:p>
            <a:pPr marL="313200" lvl="1" indent="-314325" algn="just">
              <a:lnSpc>
                <a:spcPct val="150000"/>
              </a:lnSpc>
              <a:spcBef>
                <a:spcPts val="0"/>
              </a:spcBef>
              <a:buBlip>
                <a:blip r:embed="rId3"/>
              </a:buBlip>
            </a:pPr>
            <a:r>
              <a:rPr lang="en-GB" sz="2000" dirty="0"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In this work, we aim at providing an </a:t>
            </a:r>
            <a:r>
              <a:rPr lang="en-GB" sz="2000" dirty="0" err="1"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enGPS</a:t>
            </a:r>
            <a:r>
              <a:rPr lang="en-GB" sz="2000" dirty="0"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IWV dataset by using the data from ERA5 reanalysis</a:t>
            </a:r>
          </a:p>
          <a:p>
            <a:pPr marL="313200" lvl="1" indent="-314325" algn="just">
              <a:lnSpc>
                <a:spcPct val="150000"/>
              </a:lnSpc>
              <a:spcBef>
                <a:spcPts val="0"/>
              </a:spcBef>
              <a:buBlip>
                <a:blip r:embed="rId3"/>
              </a:buBlip>
            </a:pPr>
            <a:r>
              <a:rPr lang="en-GB" sz="2000" dirty="0"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The </a:t>
            </a:r>
            <a:r>
              <a:rPr lang="en-US" sz="2000" dirty="0"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improvements of the </a:t>
            </a:r>
            <a:r>
              <a:rPr lang="en-US" sz="2000" dirty="0" err="1"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enGPS</a:t>
            </a:r>
            <a:r>
              <a:rPr lang="en-US" sz="2000" dirty="0"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IWV will be evaluated by using radiosonde and ERA5</a:t>
            </a:r>
          </a:p>
        </p:txBody>
      </p:sp>
      <p:sp>
        <p:nvSpPr>
          <p:cNvPr id="20" name="Rectangle 3">
            <a:extLst>
              <a:ext uri="{FF2B5EF4-FFF2-40B4-BE49-F238E27FC236}">
                <a16:creationId xmlns:a16="http://schemas.microsoft.com/office/drawing/2014/main" id="{0D2AA8AF-EFE8-4932-93EF-5ACD9C7D92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8070" y="4509120"/>
            <a:ext cx="805701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600" b="1" dirty="0">
                <a:latin typeface="Arial" panose="020B0604020202020204" pitchFamily="34" charset="0"/>
              </a:rPr>
              <a:t>Fig</a:t>
            </a:r>
            <a:r>
              <a:rPr lang="en-GB" altLang="en-US" sz="1600" b="1" dirty="0">
                <a:latin typeface="Arial" panose="020B0604020202020204" pitchFamily="34" charset="0"/>
              </a:rPr>
              <a:t>. 1</a:t>
            </a:r>
            <a:r>
              <a:rPr lang="en-US" altLang="en-US" sz="1600" b="1" dirty="0">
                <a:latin typeface="Arial" panose="020B0604020202020204" pitchFamily="34" charset="0"/>
              </a:rPr>
              <a:t>. </a:t>
            </a:r>
            <a:r>
              <a:rPr lang="en-US" altLang="en-US" sz="1600" dirty="0">
                <a:latin typeface="Arial" panose="020B0604020202020204" pitchFamily="34" charset="0"/>
              </a:rPr>
              <a:t>Comparison between the strategies of the operational and enhanced GPS IWV </a:t>
            </a:r>
          </a:p>
        </p:txBody>
      </p:sp>
    </p:spTree>
    <p:extLst>
      <p:ext uri="{BB962C8B-B14F-4D97-AF65-F5344CB8AC3E}">
        <p14:creationId xmlns:p14="http://schemas.microsoft.com/office/powerpoint/2010/main" val="3460967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hart, scatter chart&#10;&#10;Description automatically generated">
            <a:extLst>
              <a:ext uri="{FF2B5EF4-FFF2-40B4-BE49-F238E27FC236}">
                <a16:creationId xmlns:a16="http://schemas.microsoft.com/office/drawing/2014/main" id="{079A7B47-B1F1-4DEC-81DF-8923F83FD7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80" y="2571188"/>
            <a:ext cx="4680000" cy="33029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B08D53D-FEC2-4423-8184-FC3A8330C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2" y="260648"/>
            <a:ext cx="9751762" cy="561975"/>
          </a:xfrm>
        </p:spPr>
        <p:txBody>
          <a:bodyPr/>
          <a:lstStyle/>
          <a:p>
            <a:r>
              <a:rPr lang="en-GB" dirty="0"/>
              <a:t>NGL GPS ZTD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29448D-A945-4DC5-A02D-F2257F2CEDC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>
                <a:latin typeface="Arial" pitchFamily="34" charset="0"/>
                <a:ea typeface="DejaVu Sans" charset="0"/>
                <a:cs typeface="DejaVu Sans" charset="0"/>
              </a:rPr>
              <a:t>Department of Geodetic Earth System Science | Geodetic Institute</a:t>
            </a:r>
          </a:p>
          <a:p>
            <a:pPr>
              <a:defRPr/>
            </a:pPr>
            <a:r>
              <a:rPr lang="en-GB" dirty="0">
                <a:latin typeface="Arial" pitchFamily="34" charset="0"/>
              </a:rPr>
              <a:t>Karlsruhe Institute of Technology </a:t>
            </a:r>
            <a:r>
              <a:rPr lang="en-GB" dirty="0">
                <a:latin typeface="Arial" pitchFamily="34" charset="0"/>
                <a:ea typeface="DejaVu Sans" charset="0"/>
                <a:cs typeface="DejaVu Sans" charset="0"/>
              </a:rPr>
              <a:t>| Karlsruhe</a:t>
            </a:r>
            <a:r>
              <a:rPr lang="en-GB" dirty="0">
                <a:latin typeface="Arial" pitchFamily="34" charset="0"/>
              </a:rPr>
              <a:t> </a:t>
            </a:r>
            <a:r>
              <a:rPr lang="en-GB" dirty="0">
                <a:latin typeface="Arial" pitchFamily="34" charset="0"/>
                <a:ea typeface="DejaVu Sans" charset="0"/>
                <a:cs typeface="DejaVu Sans" charset="0"/>
              </a:rPr>
              <a:t>| Germany</a:t>
            </a:r>
          </a:p>
          <a:p>
            <a:pPr>
              <a:defRPr/>
            </a:pPr>
            <a:endParaRPr lang="en-GB" dirty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4A065B16-7BE3-436E-9F82-DB318CFBAD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041" y="5970766"/>
            <a:ext cx="417934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600" b="1" dirty="0">
                <a:latin typeface="Arial" panose="020B0604020202020204" pitchFamily="34" charset="0"/>
              </a:rPr>
              <a:t>Fig</a:t>
            </a:r>
            <a:r>
              <a:rPr lang="en-GB" altLang="en-US" sz="1600" b="1" dirty="0">
                <a:latin typeface="Arial" panose="020B0604020202020204" pitchFamily="34" charset="0"/>
              </a:rPr>
              <a:t>. 2</a:t>
            </a:r>
            <a:r>
              <a:rPr lang="en-US" altLang="en-US" sz="1600" b="1" dirty="0">
                <a:latin typeface="Arial" panose="020B0604020202020204" pitchFamily="34" charset="0"/>
              </a:rPr>
              <a:t>. </a:t>
            </a:r>
            <a:r>
              <a:rPr lang="en-US" altLang="en-US" sz="1600" dirty="0">
                <a:latin typeface="Arial" panose="020B0604020202020204" pitchFamily="34" charset="0"/>
              </a:rPr>
              <a:t>Number of raw ZTD per 5-min epoch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BE31128-99BD-42B9-B2C9-B85AC57BC5C7}"/>
              </a:ext>
            </a:extLst>
          </p:cNvPr>
          <p:cNvSpPr/>
          <p:nvPr/>
        </p:nvSpPr>
        <p:spPr>
          <a:xfrm>
            <a:off x="6312024" y="916297"/>
            <a:ext cx="5688631" cy="2783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130000"/>
              </a:lnSpc>
              <a:spcBef>
                <a:spcPts val="1200"/>
              </a:spcBef>
            </a:pPr>
            <a:r>
              <a:rPr lang="en-GB" altLang="zh-CN" sz="2200" b="1" dirty="0">
                <a:latin typeface="+mn-lt"/>
              </a:rPr>
              <a:t>GPS data processing strategy</a:t>
            </a:r>
          </a:p>
          <a:p>
            <a:pPr marL="288000" lvl="1" indent="-288000">
              <a:lnSpc>
                <a:spcPct val="150000"/>
              </a:lnSpc>
              <a:spcBef>
                <a:spcPts val="0"/>
              </a:spcBef>
              <a:buBlip>
                <a:blip r:embed="rId4"/>
              </a:buBlip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GipsyX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(Ver. 1.0) PPP solution</a:t>
            </a:r>
          </a:p>
          <a:p>
            <a:pPr marL="288000" lvl="1" indent="-288000">
              <a:lnSpc>
                <a:spcPct val="150000"/>
              </a:lnSpc>
              <a:spcBef>
                <a:spcPts val="0"/>
              </a:spcBef>
              <a:buBlip>
                <a:blip r:embed="rId4"/>
              </a:buBlip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IGS14</a:t>
            </a:r>
          </a:p>
          <a:p>
            <a:pPr marL="288000" lvl="1" indent="-288000">
              <a:lnSpc>
                <a:spcPct val="150000"/>
              </a:lnSpc>
              <a:spcBef>
                <a:spcPts val="0"/>
              </a:spcBef>
              <a:buBlip>
                <a:blip r:embed="rId4"/>
              </a:buBlip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VMF1</a:t>
            </a:r>
          </a:p>
          <a:p>
            <a:pPr marL="288000" lvl="1" indent="-288000">
              <a:lnSpc>
                <a:spcPct val="150000"/>
              </a:lnSpc>
              <a:spcBef>
                <a:spcPts val="0"/>
              </a:spcBef>
              <a:buBlip>
                <a:blip r:embed="rId4"/>
              </a:buBlip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7° elevation angle cutoff </a:t>
            </a:r>
          </a:p>
          <a:p>
            <a:pPr marL="288000" lvl="1" indent="-288000">
              <a:lnSpc>
                <a:spcPct val="150000"/>
              </a:lnSpc>
              <a:spcBef>
                <a:spcPts val="0"/>
              </a:spcBef>
              <a:buBlip>
                <a:blip r:embed="rId4"/>
              </a:buBlip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and 2</a:t>
            </a:r>
            <a:r>
              <a:rPr 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order effects of ionospheric delay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FCDE883-22F1-4242-B7CB-1D55E5416B41}"/>
              </a:ext>
            </a:extLst>
          </p:cNvPr>
          <p:cNvSpPr/>
          <p:nvPr/>
        </p:nvSpPr>
        <p:spPr>
          <a:xfrm>
            <a:off x="6312024" y="4382383"/>
            <a:ext cx="5688631" cy="1398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130000"/>
              </a:lnSpc>
              <a:spcBef>
                <a:spcPts val="1200"/>
              </a:spcBef>
            </a:pPr>
            <a:r>
              <a:rPr lang="en-GB" altLang="zh-CN" sz="2200" b="1" dirty="0" err="1">
                <a:latin typeface="+mn-lt"/>
              </a:rPr>
              <a:t>Preprocessing</a:t>
            </a:r>
            <a:r>
              <a:rPr lang="en-GB" altLang="zh-CN" sz="2200" b="1" dirty="0">
                <a:latin typeface="+mn-lt"/>
              </a:rPr>
              <a:t> of the </a:t>
            </a:r>
            <a:r>
              <a:rPr lang="en-GB" altLang="zh-CN" sz="2200" b="1" dirty="0" err="1">
                <a:latin typeface="+mn-lt"/>
              </a:rPr>
              <a:t>enGPS</a:t>
            </a:r>
            <a:r>
              <a:rPr lang="en-GB" altLang="zh-CN" sz="2200" b="1" dirty="0">
                <a:latin typeface="+mn-lt"/>
              </a:rPr>
              <a:t> product</a:t>
            </a:r>
          </a:p>
          <a:p>
            <a:pPr marL="288000" lvl="1" indent="-288000">
              <a:lnSpc>
                <a:spcPct val="150000"/>
              </a:lnSpc>
              <a:spcBef>
                <a:spcPts val="0"/>
              </a:spcBef>
              <a:buBlip>
                <a:blip r:embed="rId4"/>
              </a:buBlip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ZTD data screening</a:t>
            </a:r>
          </a:p>
          <a:p>
            <a:pPr marL="288000" lvl="1" indent="-288000">
              <a:lnSpc>
                <a:spcPct val="150000"/>
              </a:lnSpc>
              <a:spcBef>
                <a:spcPts val="0"/>
              </a:spcBef>
              <a:buBlip>
                <a:blip r:embed="rId4"/>
              </a:buBlip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Selection of stations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41CAB11-E11F-4126-BBCD-363859FE82F7}"/>
              </a:ext>
            </a:extLst>
          </p:cNvPr>
          <p:cNvSpPr/>
          <p:nvPr/>
        </p:nvSpPr>
        <p:spPr>
          <a:xfrm>
            <a:off x="534087" y="914208"/>
            <a:ext cx="5688631" cy="1558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000" lvl="1" indent="-288000">
              <a:lnSpc>
                <a:spcPct val="130000"/>
              </a:lnSpc>
              <a:spcBef>
                <a:spcPts val="1200"/>
              </a:spcBef>
              <a:buBlip>
                <a:blip r:embed="rId4"/>
              </a:buBlip>
            </a:pPr>
            <a:r>
              <a:rPr lang="en-US" altLang="zh-CN" sz="2000" dirty="0">
                <a:latin typeface="+mn-lt"/>
              </a:rPr>
              <a:t>5-min GPS ZTD in 2020</a:t>
            </a:r>
          </a:p>
          <a:p>
            <a:pPr marL="288000" lvl="1" indent="-288000">
              <a:lnSpc>
                <a:spcPct val="130000"/>
              </a:lnSpc>
              <a:spcBef>
                <a:spcPts val="1200"/>
              </a:spcBef>
              <a:buBlip>
                <a:blip r:embed="rId4"/>
              </a:buBlip>
            </a:pPr>
            <a:r>
              <a:rPr lang="en-US" altLang="zh-CN" sz="2000" dirty="0">
                <a:latin typeface="+mn-lt"/>
              </a:rPr>
              <a:t>12,612 stations</a:t>
            </a:r>
          </a:p>
          <a:p>
            <a:pPr marL="288000" lvl="1" indent="-288000">
              <a:lnSpc>
                <a:spcPct val="130000"/>
              </a:lnSpc>
              <a:spcBef>
                <a:spcPts val="1200"/>
              </a:spcBef>
              <a:buBlip>
                <a:blip r:embed="rId4"/>
              </a:buBlip>
            </a:pPr>
            <a:r>
              <a:rPr lang="en-US" altLang="zh-CN" sz="2000" dirty="0">
                <a:latin typeface="+mn-lt"/>
              </a:rPr>
              <a:t>1,103,375,737 raw datapoints in total</a:t>
            </a:r>
          </a:p>
        </p:txBody>
      </p:sp>
    </p:spTree>
    <p:extLst>
      <p:ext uri="{BB962C8B-B14F-4D97-AF65-F5344CB8AC3E}">
        <p14:creationId xmlns:p14="http://schemas.microsoft.com/office/powerpoint/2010/main" val="3867113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Timeline&#10;&#10;Description automatically generated">
            <a:extLst>
              <a:ext uri="{FF2B5EF4-FFF2-40B4-BE49-F238E27FC236}">
                <a16:creationId xmlns:a16="http://schemas.microsoft.com/office/drawing/2014/main" id="{68E7BC72-246D-4273-86BF-6CF80FEEF3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01" y="2492896"/>
            <a:ext cx="9272727" cy="3600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B08D53D-FEC2-4423-8184-FC3A8330C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2" y="260648"/>
            <a:ext cx="9751762" cy="561975"/>
          </a:xfrm>
        </p:spPr>
        <p:txBody>
          <a:bodyPr/>
          <a:lstStyle/>
          <a:p>
            <a:r>
              <a:rPr lang="en-GB" dirty="0"/>
              <a:t>ZTD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data screening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29448D-A945-4DC5-A02D-F2257F2CEDC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>
                <a:latin typeface="Arial" pitchFamily="34" charset="0"/>
                <a:ea typeface="DejaVu Sans" charset="0"/>
                <a:cs typeface="DejaVu Sans" charset="0"/>
              </a:rPr>
              <a:t>Department of Geodetic Earth System Science | Geodetic Institute</a:t>
            </a:r>
          </a:p>
          <a:p>
            <a:pPr>
              <a:defRPr/>
            </a:pPr>
            <a:r>
              <a:rPr lang="en-GB" dirty="0">
                <a:latin typeface="Arial" pitchFamily="34" charset="0"/>
              </a:rPr>
              <a:t>Karlsruhe Institute of Technology </a:t>
            </a:r>
            <a:r>
              <a:rPr lang="en-GB" dirty="0">
                <a:latin typeface="Arial" pitchFamily="34" charset="0"/>
                <a:ea typeface="DejaVu Sans" charset="0"/>
                <a:cs typeface="DejaVu Sans" charset="0"/>
              </a:rPr>
              <a:t>| Karlsruhe</a:t>
            </a:r>
            <a:r>
              <a:rPr lang="en-GB" dirty="0">
                <a:latin typeface="Arial" pitchFamily="34" charset="0"/>
              </a:rPr>
              <a:t> </a:t>
            </a:r>
            <a:r>
              <a:rPr lang="en-GB" dirty="0">
                <a:latin typeface="Arial" pitchFamily="34" charset="0"/>
                <a:ea typeface="DejaVu Sans" charset="0"/>
                <a:cs typeface="DejaVu Sans" charset="0"/>
              </a:rPr>
              <a:t>| Germany</a:t>
            </a:r>
          </a:p>
          <a:p>
            <a:pPr>
              <a:defRPr/>
            </a:pPr>
            <a:endParaRPr lang="en-GB" dirty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306DF1C4-5E5E-4ED1-AF09-9AEE92F8C1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4A065B16-7BE3-436E-9F82-DB318CFBAD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3997" y="6042774"/>
            <a:ext cx="584487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600" b="1" dirty="0">
                <a:latin typeface="Arial" panose="020B0604020202020204" pitchFamily="34" charset="0"/>
              </a:rPr>
              <a:t>Fig</a:t>
            </a:r>
            <a:r>
              <a:rPr lang="en-GB" altLang="en-US" sz="1600" b="1" dirty="0">
                <a:latin typeface="Arial" panose="020B0604020202020204" pitchFamily="34" charset="0"/>
              </a:rPr>
              <a:t>. 3</a:t>
            </a:r>
            <a:r>
              <a:rPr lang="en-US" altLang="en-US" sz="1600" b="1" dirty="0">
                <a:latin typeface="Arial" panose="020B0604020202020204" pitchFamily="34" charset="0"/>
              </a:rPr>
              <a:t>. </a:t>
            </a:r>
            <a:r>
              <a:rPr lang="en-US" altLang="en-US" sz="1600" dirty="0">
                <a:latin typeface="Arial" panose="020B0604020202020204" pitchFamily="34" charset="0"/>
              </a:rPr>
              <a:t>An example of the ZTD data screening at station VLBG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CBE31128-99BD-42B9-B2C9-B85AC57BC5C7}"/>
                  </a:ext>
                </a:extLst>
              </p:cNvPr>
              <p:cNvSpPr/>
              <p:nvPr/>
            </p:nvSpPr>
            <p:spPr>
              <a:xfrm>
                <a:off x="407368" y="718308"/>
                <a:ext cx="11593287" cy="17311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8000" lvl="1" indent="-288000">
                  <a:lnSpc>
                    <a:spcPct val="130000"/>
                  </a:lnSpc>
                  <a:spcBef>
                    <a:spcPts val="0"/>
                  </a:spcBef>
                  <a:buBlip>
                    <a:blip r:embed="rId4"/>
                  </a:buBlip>
                </a:pPr>
                <a:r>
                  <a:rPr lang="en-GB" altLang="zh-CN" sz="2200" b="1" dirty="0">
                    <a:latin typeface="+mn-lt"/>
                  </a:rPr>
                  <a:t>General range check</a:t>
                </a:r>
              </a:p>
              <a:p>
                <a:pPr marL="288000" lvl="1">
                  <a:lnSpc>
                    <a:spcPct val="130000"/>
                  </a:lnSpc>
                  <a:spcBef>
                    <a:spcPts val="0"/>
                  </a:spcBef>
                </a:pPr>
                <a:r>
                  <a:rPr lang="en-GB" altLang="zh-CN" sz="2000" dirty="0">
                    <a:latin typeface="+mn-lt"/>
                  </a:rPr>
                  <a:t>1000 mm &lt; ZTD &lt; 3000 mm        0 mm &lt;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𝜎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𝑍𝑇𝐷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GB" altLang="zh-CN" sz="2000" dirty="0">
                    <a:latin typeface="+mn-lt"/>
                  </a:rPr>
                  <a:t>&lt; 6 mm</a:t>
                </a:r>
              </a:p>
              <a:p>
                <a:pPr marL="288000" lvl="1" indent="-288000">
                  <a:lnSpc>
                    <a:spcPct val="130000"/>
                  </a:lnSpc>
                  <a:spcBef>
                    <a:spcPts val="0"/>
                  </a:spcBef>
                  <a:buBlip>
                    <a:blip r:embed="rId4"/>
                  </a:buBlip>
                </a:pPr>
                <a:r>
                  <a:rPr lang="en-GB" altLang="zh-CN" sz="2200" b="1" dirty="0">
                    <a:latin typeface="+mn-lt"/>
                  </a:rPr>
                  <a:t>Self-adaptive outlier detection</a:t>
                </a:r>
              </a:p>
              <a:p>
                <a:pPr marL="288000" lvl="1">
                  <a:lnSpc>
                    <a:spcPct val="130000"/>
                  </a:lnSpc>
                  <a:spcBef>
                    <a:spcPts val="0"/>
                  </a:spcBef>
                </a:pPr>
                <a:r>
                  <a:rPr lang="en-GB" altLang="zh-CN" sz="2000" dirty="0">
                    <a:latin typeface="+mn-lt"/>
                  </a:rPr>
                  <a:t>med(ZTD)-500 mm &lt; ZTD &lt; med(ZTD)+500 mm        0 mm &lt;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𝜎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𝑍𝑇𝐷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GB" altLang="zh-CN" sz="2000" dirty="0">
                    <a:latin typeface="+mn-lt"/>
                  </a:rPr>
                  <a:t>&lt; 2×</a:t>
                </a:r>
                <a:r>
                  <a:rPr lang="zh-CN" altLang="en-GB" sz="2000" dirty="0">
                    <a:latin typeface="+mn-lt"/>
                  </a:rPr>
                  <a:t>𝑚𝑒𝑑</a:t>
                </a:r>
                <a:r>
                  <a:rPr lang="en-GB" altLang="zh-CN" sz="2000" dirty="0">
                    <a:latin typeface="+mn-lt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𝜎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𝑍𝑇𝐷</m:t>
                        </m:r>
                      </m:sub>
                    </m:sSub>
                  </m:oMath>
                </a14:m>
                <a:r>
                  <a:rPr lang="en-GB" altLang="zh-CN" sz="2000" dirty="0">
                    <a:latin typeface="+mn-lt"/>
                  </a:rPr>
                  <a:t>)</a:t>
                </a: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CBE31128-99BD-42B9-B2C9-B85AC57BC5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368" y="718308"/>
                <a:ext cx="11593287" cy="1731180"/>
              </a:xfrm>
              <a:prstGeom prst="rect">
                <a:avLst/>
              </a:prstGeom>
              <a:blipFill>
                <a:blip r:embed="rId5"/>
                <a:stretch>
                  <a:fillRect b="-5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0256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8D53D-FEC2-4423-8184-FC3A8330C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2" y="260648"/>
            <a:ext cx="9751762" cy="561975"/>
          </a:xfrm>
        </p:spPr>
        <p:txBody>
          <a:bodyPr/>
          <a:lstStyle/>
          <a:p>
            <a:r>
              <a:rPr lang="en-GB" dirty="0"/>
              <a:t>ZTD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data screening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29448D-A945-4DC5-A02D-F2257F2CEDC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>
                <a:latin typeface="Arial" pitchFamily="34" charset="0"/>
                <a:ea typeface="DejaVu Sans" charset="0"/>
                <a:cs typeface="DejaVu Sans" charset="0"/>
              </a:rPr>
              <a:t>Department of Geodetic Earth System Science | Geodetic Institute</a:t>
            </a:r>
          </a:p>
          <a:p>
            <a:pPr>
              <a:defRPr/>
            </a:pPr>
            <a:r>
              <a:rPr lang="en-GB" dirty="0">
                <a:latin typeface="Arial" pitchFamily="34" charset="0"/>
              </a:rPr>
              <a:t>Karlsruhe Institute of Technology </a:t>
            </a:r>
            <a:r>
              <a:rPr lang="en-GB" dirty="0">
                <a:latin typeface="Arial" pitchFamily="34" charset="0"/>
                <a:ea typeface="DejaVu Sans" charset="0"/>
                <a:cs typeface="DejaVu Sans" charset="0"/>
              </a:rPr>
              <a:t>| Karlsruhe</a:t>
            </a:r>
            <a:r>
              <a:rPr lang="en-GB" dirty="0">
                <a:latin typeface="Arial" pitchFamily="34" charset="0"/>
              </a:rPr>
              <a:t> </a:t>
            </a:r>
            <a:r>
              <a:rPr lang="en-GB" dirty="0">
                <a:latin typeface="Arial" pitchFamily="34" charset="0"/>
                <a:ea typeface="DejaVu Sans" charset="0"/>
                <a:cs typeface="DejaVu Sans" charset="0"/>
              </a:rPr>
              <a:t>| Germany</a:t>
            </a:r>
          </a:p>
          <a:p>
            <a:pPr>
              <a:defRPr/>
            </a:pPr>
            <a:endParaRPr lang="en-GB" dirty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306DF1C4-5E5E-4ED1-AF09-9AEE92F8C1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3">
                <a:extLst>
                  <a:ext uri="{FF2B5EF4-FFF2-40B4-BE49-F238E27FC236}">
                    <a16:creationId xmlns:a16="http://schemas.microsoft.com/office/drawing/2014/main" id="{4A065B16-7BE3-436E-9F82-DB318CFBAD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11624" y="6042774"/>
                <a:ext cx="6763134" cy="3385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en-US" sz="1600" b="1" dirty="0">
                    <a:latin typeface="Arial" panose="020B0604020202020204" pitchFamily="34" charset="0"/>
                  </a:rPr>
                  <a:t>Fig</a:t>
                </a:r>
                <a:r>
                  <a:rPr lang="en-GB" altLang="en-US" sz="1600" b="1" dirty="0">
                    <a:latin typeface="Arial" panose="020B0604020202020204" pitchFamily="34" charset="0"/>
                  </a:rPr>
                  <a:t>. 4</a:t>
                </a:r>
                <a:r>
                  <a:rPr lang="en-US" altLang="en-US" sz="1600" b="1" dirty="0">
                    <a:latin typeface="Arial" panose="020B0604020202020204" pitchFamily="34" charset="0"/>
                  </a:rPr>
                  <a:t>. </a:t>
                </a:r>
                <a:r>
                  <a:rPr lang="en-US" altLang="en-US" sz="1600" dirty="0">
                    <a:latin typeface="Arial" panose="020B0604020202020204" pitchFamily="34" charset="0"/>
                  </a:rPr>
                  <a:t>Percentiles of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𝜎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𝑍𝑇𝐷</m:t>
                        </m:r>
                      </m:sub>
                    </m:sSub>
                  </m:oMath>
                </a14:m>
                <a:r>
                  <a:rPr lang="en-US" altLang="en-US" sz="1600" dirty="0">
                    <a:latin typeface="Arial" panose="020B0604020202020204" pitchFamily="34" charset="0"/>
                  </a:rPr>
                  <a:t> before (a) and after (b) the data screening</a:t>
                </a:r>
              </a:p>
            </p:txBody>
          </p:sp>
        </mc:Choice>
        <mc:Fallback xmlns="">
          <p:sp>
            <p:nvSpPr>
              <p:cNvPr id="10" name="Rectangle 3">
                <a:extLst>
                  <a:ext uri="{FF2B5EF4-FFF2-40B4-BE49-F238E27FC236}">
                    <a16:creationId xmlns:a16="http://schemas.microsoft.com/office/drawing/2014/main" id="{4A065B16-7BE3-436E-9F82-DB318CFBAD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11624" y="6042774"/>
                <a:ext cx="6763134" cy="338554"/>
              </a:xfrm>
              <a:prstGeom prst="rect">
                <a:avLst/>
              </a:prstGeom>
              <a:blipFill>
                <a:blip r:embed="rId3"/>
                <a:stretch>
                  <a:fillRect t="-3571" b="-2321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 descr="Timeline&#10;&#10;Description automatically generated">
            <a:extLst>
              <a:ext uri="{FF2B5EF4-FFF2-40B4-BE49-F238E27FC236}">
                <a16:creationId xmlns:a16="http://schemas.microsoft.com/office/drawing/2014/main" id="{54DE00E3-F40B-4ADC-9C46-8DC3B80F0E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673" y="2420888"/>
            <a:ext cx="9254654" cy="360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F45887AB-40D0-4A9F-A558-F6AC7F7B314C}"/>
                  </a:ext>
                </a:extLst>
              </p:cNvPr>
              <p:cNvSpPr/>
              <p:nvPr/>
            </p:nvSpPr>
            <p:spPr>
              <a:xfrm>
                <a:off x="407368" y="718308"/>
                <a:ext cx="11593287" cy="17311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8000" lvl="1" indent="-288000">
                  <a:lnSpc>
                    <a:spcPct val="130000"/>
                  </a:lnSpc>
                  <a:spcBef>
                    <a:spcPts val="0"/>
                  </a:spcBef>
                  <a:buBlip>
                    <a:blip r:embed="rId5"/>
                  </a:buBlip>
                </a:pPr>
                <a:r>
                  <a:rPr lang="en-GB" altLang="zh-CN" sz="2200" b="1" dirty="0">
                    <a:latin typeface="+mn-lt"/>
                  </a:rPr>
                  <a:t>General range check</a:t>
                </a:r>
              </a:p>
              <a:p>
                <a:pPr marL="288000" lvl="1">
                  <a:lnSpc>
                    <a:spcPct val="130000"/>
                  </a:lnSpc>
                  <a:spcBef>
                    <a:spcPts val="0"/>
                  </a:spcBef>
                </a:pPr>
                <a:r>
                  <a:rPr lang="en-GB" altLang="zh-CN" sz="2000" dirty="0">
                    <a:latin typeface="+mn-lt"/>
                  </a:rPr>
                  <a:t>1000 mm &lt; ZTD &lt; 3000 mm        0 mm &lt;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𝜎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𝑍𝑇𝐷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GB" altLang="zh-CN" sz="2000" dirty="0">
                    <a:latin typeface="+mn-lt"/>
                  </a:rPr>
                  <a:t>&lt; 6 mm</a:t>
                </a:r>
              </a:p>
              <a:p>
                <a:pPr marL="288000" lvl="1" indent="-288000">
                  <a:lnSpc>
                    <a:spcPct val="130000"/>
                  </a:lnSpc>
                  <a:spcBef>
                    <a:spcPts val="0"/>
                  </a:spcBef>
                  <a:buBlip>
                    <a:blip r:embed="rId5"/>
                  </a:buBlip>
                </a:pPr>
                <a:r>
                  <a:rPr lang="en-GB" altLang="zh-CN" sz="2200" b="1" dirty="0">
                    <a:latin typeface="+mn-lt"/>
                  </a:rPr>
                  <a:t>Self-adaptive outlier detection</a:t>
                </a:r>
              </a:p>
              <a:p>
                <a:pPr marL="288000" lvl="1">
                  <a:lnSpc>
                    <a:spcPct val="130000"/>
                  </a:lnSpc>
                  <a:spcBef>
                    <a:spcPts val="0"/>
                  </a:spcBef>
                </a:pPr>
                <a:r>
                  <a:rPr lang="en-GB" altLang="zh-CN" sz="2000" dirty="0">
                    <a:latin typeface="+mn-lt"/>
                  </a:rPr>
                  <a:t>med(ZTD)-500 mm &lt; ZTD &lt; med(ZTD)+500 mm        0 mm &lt;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𝜎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𝑍𝑇𝐷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GB" altLang="zh-CN" sz="2000" dirty="0">
                    <a:latin typeface="+mn-lt"/>
                  </a:rPr>
                  <a:t>&lt; 2×</a:t>
                </a:r>
                <a:r>
                  <a:rPr lang="zh-CN" altLang="en-GB" sz="2000" dirty="0">
                    <a:latin typeface="+mn-lt"/>
                  </a:rPr>
                  <a:t>𝑚𝑒𝑑</a:t>
                </a:r>
                <a:r>
                  <a:rPr lang="en-GB" altLang="zh-CN" sz="2000" dirty="0">
                    <a:latin typeface="+mn-lt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𝜎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𝑍𝑇𝐷</m:t>
                        </m:r>
                      </m:sub>
                    </m:sSub>
                  </m:oMath>
                </a14:m>
                <a:r>
                  <a:rPr lang="en-GB" altLang="zh-CN" sz="2000" dirty="0">
                    <a:latin typeface="+mn-lt"/>
                  </a:rPr>
                  <a:t>)</a:t>
                </a: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F45887AB-40D0-4A9F-A558-F6AC7F7B31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368" y="718308"/>
                <a:ext cx="11593287" cy="1731180"/>
              </a:xfrm>
              <a:prstGeom prst="rect">
                <a:avLst/>
              </a:prstGeom>
              <a:blipFill>
                <a:blip r:embed="rId6"/>
                <a:stretch>
                  <a:fillRect b="-5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03174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B48AF734-2011-475E-8E35-B3A90A52A8F5}"/>
              </a:ext>
            </a:extLst>
          </p:cNvPr>
          <p:cNvGrpSpPr>
            <a:grpSpLocks noChangeAspect="1"/>
          </p:cNvGrpSpPr>
          <p:nvPr/>
        </p:nvGrpSpPr>
        <p:grpSpPr>
          <a:xfrm>
            <a:off x="2137014" y="2708920"/>
            <a:ext cx="7702703" cy="3420000"/>
            <a:chOff x="1544235" y="2354900"/>
            <a:chExt cx="8108108" cy="3600000"/>
          </a:xfrm>
        </p:grpSpPr>
        <p:pic>
          <p:nvPicPr>
            <p:cNvPr id="12" name="Picture 11" descr="Graphical user interface, application&#10;&#10;Description automatically generated with medium confidence">
              <a:extLst>
                <a:ext uri="{FF2B5EF4-FFF2-40B4-BE49-F238E27FC236}">
                  <a16:creationId xmlns:a16="http://schemas.microsoft.com/office/drawing/2014/main" id="{21675DB9-048E-475D-8A1C-D29220E1526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4235" y="2354900"/>
              <a:ext cx="8108108" cy="36000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47F62941-04D0-43E0-82DD-C81BD9C23F9B}"/>
                    </a:ext>
                  </a:extLst>
                </p:cNvPr>
                <p:cNvSpPr txBox="1"/>
                <p:nvPr/>
              </p:nvSpPr>
              <p:spPr>
                <a:xfrm>
                  <a:off x="4810312" y="4654897"/>
                  <a:ext cx="4172869" cy="43109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1400" b="0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DeleteRate</m:t>
                        </m:r>
                        <m:r>
                          <a:rPr lang="en-US" sz="140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1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sz="1400" i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number</m:t>
                            </m:r>
                            <m:r>
                              <a:rPr lang="en-US" sz="1400" i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1400" i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of</m:t>
                            </m:r>
                            <m:r>
                              <a:rPr lang="en-US" sz="1400" i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1400" i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outliers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sz="1400" i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number</m:t>
                            </m:r>
                            <m:r>
                              <a:rPr lang="en-US" sz="1400" i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1400" i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of</m:t>
                            </m:r>
                            <m:r>
                              <a:rPr lang="en-US" sz="1400" i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1400" b="0" i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raw</m:t>
                            </m:r>
                            <m:r>
                              <a:rPr lang="en-US" sz="1400" i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1400" i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observations</m:t>
                            </m:r>
                          </m:den>
                        </m:f>
                        <m:r>
                          <a:rPr lang="en-US" sz="140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×100%</m:t>
                        </m:r>
                      </m:oMath>
                    </m:oMathPara>
                  </a14:m>
                  <a:endParaRPr lang="en-US" sz="14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47F62941-04D0-43E0-82DD-C81BD9C23F9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10312" y="4654897"/>
                  <a:ext cx="4172869" cy="431091"/>
                </a:xfrm>
                <a:prstGeom prst="rect">
                  <a:avLst/>
                </a:prstGeom>
                <a:blipFill>
                  <a:blip r:embed="rId4"/>
                  <a:stretch>
                    <a:fillRect l="-615" t="-1493" r="-462" b="-134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183A2CBE-2BFC-486E-813E-C4C69C5F294C}"/>
                    </a:ext>
                  </a:extLst>
                </p:cNvPr>
                <p:cNvSpPr txBox="1"/>
                <p:nvPr/>
              </p:nvSpPr>
              <p:spPr>
                <a:xfrm>
                  <a:off x="4810313" y="2681788"/>
                  <a:ext cx="4732132" cy="4708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GB" sz="1400">
                            <a:solidFill>
                              <a:srgbClr val="D15D20"/>
                            </a:solidFill>
                            <a:latin typeface="Cambria Math" panose="02040503050406030204" pitchFamily="18" charset="0"/>
                          </a:rPr>
                          <m:t>Integrity</m:t>
                        </m:r>
                        <m:r>
                          <a:rPr lang="en-US" sz="1400">
                            <a:solidFill>
                              <a:srgbClr val="D15D2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1400" i="1">
                                <a:solidFill>
                                  <a:srgbClr val="D15D2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sz="1400">
                                <a:solidFill>
                                  <a:srgbClr val="D15D20"/>
                                </a:solidFill>
                                <a:latin typeface="Cambria Math" panose="02040503050406030204" pitchFamily="18" charset="0"/>
                              </a:rPr>
                              <m:t>number</m:t>
                            </m:r>
                            <m:r>
                              <a:rPr lang="en-US" sz="1400">
                                <a:solidFill>
                                  <a:srgbClr val="D15D2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1400">
                                <a:solidFill>
                                  <a:srgbClr val="D15D20"/>
                                </a:solidFill>
                                <a:latin typeface="Cambria Math" panose="02040503050406030204" pitchFamily="18" charset="0"/>
                              </a:rPr>
                              <m:t>of</m:t>
                            </m:r>
                            <m:r>
                              <a:rPr lang="en-US" sz="1400">
                                <a:solidFill>
                                  <a:srgbClr val="D15D2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GB" sz="1400">
                                <a:solidFill>
                                  <a:srgbClr val="D15D20"/>
                                </a:solidFill>
                                <a:latin typeface="Cambria Math" panose="02040503050406030204" pitchFamily="18" charset="0"/>
                              </a:rPr>
                              <m:t>screened</m:t>
                            </m:r>
                            <m:r>
                              <a:rPr lang="en-GB" sz="1400">
                                <a:solidFill>
                                  <a:srgbClr val="D15D2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GB" sz="1400">
                                <a:solidFill>
                                  <a:srgbClr val="D15D20"/>
                                </a:solidFill>
                                <a:latin typeface="Cambria Math" panose="02040503050406030204" pitchFamily="18" charset="0"/>
                              </a:rPr>
                              <m:t>observations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GB" sz="1400" i="0">
                                <a:solidFill>
                                  <a:srgbClr val="D15D20"/>
                                </a:solidFill>
                                <a:latin typeface="Cambria Math" panose="02040503050406030204" pitchFamily="18" charset="0"/>
                              </a:rPr>
                              <m:t>number</m:t>
                            </m:r>
                            <m:r>
                              <a:rPr lang="en-GB" sz="1400" i="0">
                                <a:solidFill>
                                  <a:srgbClr val="D15D2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GB" sz="1400" i="0">
                                <a:solidFill>
                                  <a:srgbClr val="D15D20"/>
                                </a:solidFill>
                                <a:latin typeface="Cambria Math" panose="02040503050406030204" pitchFamily="18" charset="0"/>
                              </a:rPr>
                              <m:t>of</m:t>
                            </m:r>
                            <m:r>
                              <a:rPr lang="en-GB" sz="1400" i="0">
                                <a:solidFill>
                                  <a:srgbClr val="D15D2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GB" sz="1400" i="0">
                                <a:solidFill>
                                  <a:srgbClr val="D15D20"/>
                                </a:solidFill>
                                <a:latin typeface="Cambria Math" panose="02040503050406030204" pitchFamily="18" charset="0"/>
                              </a:rPr>
                              <m:t>all</m:t>
                            </m:r>
                            <m:r>
                              <a:rPr lang="en-GB" sz="1400" i="0">
                                <a:solidFill>
                                  <a:srgbClr val="D15D20"/>
                                </a:solidFill>
                                <a:latin typeface="Cambria Math" panose="02040503050406030204" pitchFamily="18" charset="0"/>
                              </a:rPr>
                              <m:t> 5−</m:t>
                            </m:r>
                            <m:r>
                              <m:rPr>
                                <m:sty m:val="p"/>
                              </m:rPr>
                              <a:rPr lang="en-GB" sz="1400" i="0">
                                <a:solidFill>
                                  <a:srgbClr val="D15D20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  <m:r>
                              <a:rPr lang="en-GB" sz="1400" i="0">
                                <a:solidFill>
                                  <a:srgbClr val="D15D2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GB" sz="1400" i="0">
                                <a:solidFill>
                                  <a:srgbClr val="D15D20"/>
                                </a:solidFill>
                                <a:latin typeface="Cambria Math" panose="02040503050406030204" pitchFamily="18" charset="0"/>
                              </a:rPr>
                              <m:t>epochs</m:t>
                            </m:r>
                            <m:r>
                              <a:rPr lang="en-GB" sz="1400" i="0">
                                <a:solidFill>
                                  <a:srgbClr val="D15D2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GB" sz="1400" i="0">
                                <a:solidFill>
                                  <a:srgbClr val="D15D20"/>
                                </a:solidFill>
                                <a:latin typeface="Cambria Math" panose="02040503050406030204" pitchFamily="18" charset="0"/>
                              </a:rPr>
                              <m:t>in</m:t>
                            </m:r>
                            <m:r>
                              <a:rPr lang="en-GB" sz="1400" i="0">
                                <a:solidFill>
                                  <a:srgbClr val="D15D20"/>
                                </a:solidFill>
                                <a:latin typeface="Cambria Math" panose="02040503050406030204" pitchFamily="18" charset="0"/>
                              </a:rPr>
                              <m:t> 2020</m:t>
                            </m:r>
                          </m:den>
                        </m:f>
                        <m:r>
                          <a:rPr lang="en-US" sz="1400">
                            <a:solidFill>
                              <a:srgbClr val="D15D20"/>
                            </a:solidFill>
                            <a:latin typeface="Cambria Math" panose="02040503050406030204" pitchFamily="18" charset="0"/>
                          </a:rPr>
                          <m:t>×100%</m:t>
                        </m:r>
                      </m:oMath>
                    </m:oMathPara>
                  </a14:m>
                  <a:endParaRPr lang="en-US" sz="1400" dirty="0">
                    <a:solidFill>
                      <a:srgbClr val="D15D20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183A2CBE-2BFC-486E-813E-C4C69C5F294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10313" y="2681788"/>
                  <a:ext cx="4732132" cy="470844"/>
                </a:xfrm>
                <a:prstGeom prst="rect">
                  <a:avLst/>
                </a:prstGeom>
                <a:blipFill>
                  <a:blip r:embed="rId5"/>
                  <a:stretch>
                    <a:fillRect b="-162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B08D53D-FEC2-4423-8184-FC3A8330C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2" y="260648"/>
            <a:ext cx="9751762" cy="561975"/>
          </a:xfrm>
        </p:spPr>
        <p:txBody>
          <a:bodyPr/>
          <a:lstStyle/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Selection of stations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29448D-A945-4DC5-A02D-F2257F2CEDC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>
                <a:latin typeface="Arial" pitchFamily="34" charset="0"/>
                <a:ea typeface="DejaVu Sans" charset="0"/>
                <a:cs typeface="DejaVu Sans" charset="0"/>
              </a:rPr>
              <a:t>Department of Geodetic Earth System Science | Geodetic Institute</a:t>
            </a:r>
          </a:p>
          <a:p>
            <a:pPr>
              <a:defRPr/>
            </a:pPr>
            <a:r>
              <a:rPr lang="en-GB" dirty="0">
                <a:latin typeface="Arial" pitchFamily="34" charset="0"/>
              </a:rPr>
              <a:t>Karlsruhe Institute of Technology </a:t>
            </a:r>
            <a:r>
              <a:rPr lang="en-GB" dirty="0">
                <a:latin typeface="Arial" pitchFamily="34" charset="0"/>
                <a:ea typeface="DejaVu Sans" charset="0"/>
                <a:cs typeface="DejaVu Sans" charset="0"/>
              </a:rPr>
              <a:t>| Karlsruhe</a:t>
            </a:r>
            <a:r>
              <a:rPr lang="en-GB" dirty="0">
                <a:latin typeface="Arial" pitchFamily="34" charset="0"/>
              </a:rPr>
              <a:t> </a:t>
            </a:r>
            <a:r>
              <a:rPr lang="en-GB" dirty="0">
                <a:latin typeface="Arial" pitchFamily="34" charset="0"/>
                <a:ea typeface="DejaVu Sans" charset="0"/>
                <a:cs typeface="DejaVu Sans" charset="0"/>
              </a:rPr>
              <a:t>| Germany</a:t>
            </a:r>
          </a:p>
          <a:p>
            <a:pPr>
              <a:defRPr/>
            </a:pPr>
            <a:endParaRPr lang="en-GB" dirty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306DF1C4-5E5E-4ED1-AF09-9AEE92F8C1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4A065B16-7BE3-436E-9F82-DB318CFBAD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6442" y="6042774"/>
            <a:ext cx="533351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600" b="1" dirty="0">
                <a:latin typeface="Arial" panose="020B0604020202020204" pitchFamily="34" charset="0"/>
              </a:rPr>
              <a:t>Fig</a:t>
            </a:r>
            <a:r>
              <a:rPr lang="en-GB" altLang="en-US" sz="1600" b="1" dirty="0">
                <a:latin typeface="Arial" panose="020B0604020202020204" pitchFamily="34" charset="0"/>
              </a:rPr>
              <a:t>. 5</a:t>
            </a:r>
            <a:r>
              <a:rPr lang="en-US" altLang="en-US" sz="1600" b="1" dirty="0">
                <a:latin typeface="Arial" panose="020B0604020202020204" pitchFamily="34" charset="0"/>
              </a:rPr>
              <a:t>. </a:t>
            </a:r>
            <a:r>
              <a:rPr lang="en-US" altLang="en-US" sz="1600" dirty="0">
                <a:latin typeface="Arial" panose="020B0604020202020204" pitchFamily="34" charset="0"/>
              </a:rPr>
              <a:t>Integrities and delete rates of the ZTD time series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45887AB-40D0-4A9F-A558-F6AC7F7B314C}"/>
              </a:ext>
            </a:extLst>
          </p:cNvPr>
          <p:cNvSpPr/>
          <p:nvPr/>
        </p:nvSpPr>
        <p:spPr>
          <a:xfrm>
            <a:off x="407368" y="718308"/>
            <a:ext cx="11593287" cy="20912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130000"/>
              </a:lnSpc>
              <a:spcBef>
                <a:spcPts val="0"/>
              </a:spcBef>
            </a:pPr>
            <a:r>
              <a:rPr lang="en-US" altLang="zh-CN" sz="2200" b="1" dirty="0">
                <a:latin typeface="+mn-lt"/>
              </a:rPr>
              <a:t>A GPS station is excluded</a:t>
            </a:r>
          </a:p>
          <a:p>
            <a:pPr marL="288000" lvl="1" indent="-288000">
              <a:lnSpc>
                <a:spcPct val="130000"/>
              </a:lnSpc>
              <a:spcBef>
                <a:spcPts val="0"/>
              </a:spcBef>
              <a:buBlip>
                <a:blip r:embed="rId6"/>
              </a:buBlip>
            </a:pPr>
            <a:r>
              <a:rPr lang="en-US" altLang="zh-CN" sz="2000" dirty="0">
                <a:latin typeface="+mn-lt"/>
              </a:rPr>
              <a:t>if the distance between its actual position and its coordinate in the station list file</a:t>
            </a:r>
          </a:p>
          <a:p>
            <a:pPr marL="0" lvl="1">
              <a:lnSpc>
                <a:spcPct val="130000"/>
              </a:lnSpc>
              <a:spcBef>
                <a:spcPts val="0"/>
              </a:spcBef>
            </a:pPr>
            <a:r>
              <a:rPr lang="en-US" altLang="zh-CN" sz="2000" dirty="0">
                <a:latin typeface="+mn-lt"/>
              </a:rPr>
              <a:t>        &gt;100 m in East/North, or &gt;10 m in Up, or</a:t>
            </a:r>
          </a:p>
          <a:p>
            <a:pPr marL="288000" lvl="1" indent="-288000">
              <a:lnSpc>
                <a:spcPct val="130000"/>
              </a:lnSpc>
              <a:spcBef>
                <a:spcPts val="0"/>
              </a:spcBef>
              <a:buBlip>
                <a:blip r:embed="rId6"/>
              </a:buBlip>
            </a:pPr>
            <a:r>
              <a:rPr lang="en-US" altLang="zh-CN" sz="2000" dirty="0">
                <a:latin typeface="+mn-lt"/>
              </a:rPr>
              <a:t>if its 5-min ZTD completing rate &lt;50% (i.e., number of 5-min ZTD &lt;52704 in 2020), or</a:t>
            </a:r>
          </a:p>
          <a:p>
            <a:pPr marL="288000" lvl="1" indent="-288000">
              <a:lnSpc>
                <a:spcPct val="130000"/>
              </a:lnSpc>
              <a:spcBef>
                <a:spcPts val="0"/>
              </a:spcBef>
              <a:buBlip>
                <a:blip r:embed="rId6"/>
              </a:buBlip>
            </a:pPr>
            <a:r>
              <a:rPr lang="en-US" altLang="zh-CN" sz="2000" dirty="0">
                <a:latin typeface="+mn-lt"/>
              </a:rPr>
              <a:t>if its 5-min ZTD outlier delete rate &gt;5%</a:t>
            </a:r>
          </a:p>
        </p:txBody>
      </p:sp>
    </p:spTree>
    <p:extLst>
      <p:ext uri="{BB962C8B-B14F-4D97-AF65-F5344CB8AC3E}">
        <p14:creationId xmlns:p14="http://schemas.microsoft.com/office/powerpoint/2010/main" val="1747770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Chart, scatter chart&#10;&#10;Description automatically generated">
            <a:extLst>
              <a:ext uri="{FF2B5EF4-FFF2-40B4-BE49-F238E27FC236}">
                <a16:creationId xmlns:a16="http://schemas.microsoft.com/office/drawing/2014/main" id="{DD9CDA05-97FB-4A82-90E2-34AC67B21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2586390"/>
            <a:ext cx="4680000" cy="33029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B08D53D-FEC2-4423-8184-FC3A8330C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2" y="260648"/>
            <a:ext cx="9751762" cy="561975"/>
          </a:xfrm>
        </p:spPr>
        <p:txBody>
          <a:bodyPr/>
          <a:lstStyle/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Screened ZTD for use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29448D-A945-4DC5-A02D-F2257F2CEDC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>
                <a:latin typeface="Arial" pitchFamily="34" charset="0"/>
                <a:ea typeface="DejaVu Sans" charset="0"/>
                <a:cs typeface="DejaVu Sans" charset="0"/>
              </a:rPr>
              <a:t>Department of Geodetic Earth System Science | Geodetic Institute</a:t>
            </a:r>
          </a:p>
          <a:p>
            <a:pPr>
              <a:defRPr/>
            </a:pPr>
            <a:r>
              <a:rPr lang="en-GB" dirty="0">
                <a:latin typeface="Arial" pitchFamily="34" charset="0"/>
              </a:rPr>
              <a:t>Karlsruhe Institute of Technology </a:t>
            </a:r>
            <a:r>
              <a:rPr lang="en-GB" dirty="0">
                <a:latin typeface="Arial" pitchFamily="34" charset="0"/>
                <a:ea typeface="DejaVu Sans" charset="0"/>
                <a:cs typeface="DejaVu Sans" charset="0"/>
              </a:rPr>
              <a:t>| Karlsruhe</a:t>
            </a:r>
            <a:r>
              <a:rPr lang="en-GB" dirty="0">
                <a:latin typeface="Arial" pitchFamily="34" charset="0"/>
              </a:rPr>
              <a:t> </a:t>
            </a:r>
            <a:r>
              <a:rPr lang="en-GB" dirty="0">
                <a:latin typeface="Arial" pitchFamily="34" charset="0"/>
                <a:ea typeface="DejaVu Sans" charset="0"/>
                <a:cs typeface="DejaVu Sans" charset="0"/>
              </a:rPr>
              <a:t>| Germany</a:t>
            </a:r>
          </a:p>
          <a:p>
            <a:pPr>
              <a:defRPr/>
            </a:pPr>
            <a:endParaRPr lang="en-GB" dirty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306DF1C4-5E5E-4ED1-AF09-9AEE92F8C1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4A065B16-7BE3-436E-9F82-DB318CFBAD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6064" y="5724545"/>
            <a:ext cx="650509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600" b="1" dirty="0">
                <a:latin typeface="Arial" panose="020B0604020202020204" pitchFamily="34" charset="0"/>
              </a:rPr>
              <a:t>Fig</a:t>
            </a:r>
            <a:r>
              <a:rPr lang="en-GB" altLang="en-US" sz="1600" b="1" dirty="0">
                <a:latin typeface="Arial" panose="020B0604020202020204" pitchFamily="34" charset="0"/>
              </a:rPr>
              <a:t>. 7</a:t>
            </a:r>
            <a:r>
              <a:rPr lang="en-US" altLang="en-US" sz="1600" b="1" dirty="0">
                <a:latin typeface="Arial" panose="020B0604020202020204" pitchFamily="34" charset="0"/>
              </a:rPr>
              <a:t>. </a:t>
            </a:r>
            <a:r>
              <a:rPr lang="en-US" altLang="en-US" sz="1600" dirty="0">
                <a:latin typeface="Arial" panose="020B0604020202020204" pitchFamily="34" charset="0"/>
              </a:rPr>
              <a:t>Geographical distribution of the 1,980 excluded and 10,632 included GPS stations, and 235 radiosonde stations</a:t>
            </a:r>
          </a:p>
        </p:txBody>
      </p:sp>
      <p:graphicFrame>
        <p:nvGraphicFramePr>
          <p:cNvPr id="21" name="Table 10">
            <a:extLst>
              <a:ext uri="{FF2B5EF4-FFF2-40B4-BE49-F238E27FC236}">
                <a16:creationId xmlns:a16="http://schemas.microsoft.com/office/drawing/2014/main" id="{77254EB6-7A59-4BEC-A97F-815930F612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4274562"/>
              </p:ext>
            </p:extLst>
          </p:nvPr>
        </p:nvGraphicFramePr>
        <p:xfrm>
          <a:off x="187692" y="948328"/>
          <a:ext cx="5116220" cy="111252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232162">
                  <a:extLst>
                    <a:ext uri="{9D8B030D-6E8A-4147-A177-3AD203B41FA5}">
                      <a16:colId xmlns:a16="http://schemas.microsoft.com/office/drawing/2014/main" val="1407632297"/>
                    </a:ext>
                  </a:extLst>
                </a:gridCol>
                <a:gridCol w="2037080">
                  <a:extLst>
                    <a:ext uri="{9D8B030D-6E8A-4147-A177-3AD203B41FA5}">
                      <a16:colId xmlns:a16="http://schemas.microsoft.com/office/drawing/2014/main" val="1218492878"/>
                    </a:ext>
                  </a:extLst>
                </a:gridCol>
                <a:gridCol w="1846978">
                  <a:extLst>
                    <a:ext uri="{9D8B030D-6E8A-4147-A177-3AD203B41FA5}">
                      <a16:colId xmlns:a16="http://schemas.microsoft.com/office/drawing/2014/main" val="25980080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Num. of stations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Num. of data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72141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Raw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12,612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1,103,375,737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424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Screened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10,632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1,048,949,554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5613925"/>
                  </a:ext>
                </a:extLst>
              </a:tr>
            </a:tbl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CE55D713-415F-408B-8D00-990D41B65016}"/>
              </a:ext>
            </a:extLst>
          </p:cNvPr>
          <p:cNvSpPr txBox="1"/>
          <p:nvPr/>
        </p:nvSpPr>
        <p:spPr>
          <a:xfrm>
            <a:off x="119336" y="2189172"/>
            <a:ext cx="448552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At last, 95.1% datapoints are used</a:t>
            </a:r>
          </a:p>
        </p:txBody>
      </p:sp>
      <p:sp>
        <p:nvSpPr>
          <p:cNvPr id="23" name="Rectangle 3">
            <a:extLst>
              <a:ext uri="{FF2B5EF4-FFF2-40B4-BE49-F238E27FC236}">
                <a16:creationId xmlns:a16="http://schemas.microsoft.com/office/drawing/2014/main" id="{C284A54C-DC51-4D8A-8731-7842CA8EA0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368" y="5898758"/>
            <a:ext cx="469231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600" b="1" dirty="0">
                <a:latin typeface="Arial" panose="020B0604020202020204" pitchFamily="34" charset="0"/>
              </a:rPr>
              <a:t>Fig</a:t>
            </a:r>
            <a:r>
              <a:rPr lang="en-GB" altLang="en-US" sz="1600" b="1" dirty="0">
                <a:latin typeface="Arial" panose="020B0604020202020204" pitchFamily="34" charset="0"/>
              </a:rPr>
              <a:t>. 6</a:t>
            </a:r>
            <a:r>
              <a:rPr lang="en-US" altLang="en-US" sz="1600" b="1" dirty="0">
                <a:latin typeface="Arial" panose="020B0604020202020204" pitchFamily="34" charset="0"/>
              </a:rPr>
              <a:t>. </a:t>
            </a:r>
            <a:r>
              <a:rPr lang="en-US" altLang="en-US" sz="1600" dirty="0">
                <a:latin typeface="Arial" panose="020B0604020202020204" pitchFamily="34" charset="0"/>
              </a:rPr>
              <a:t>Number of screened ZTD per 5-min epoch</a:t>
            </a:r>
          </a:p>
        </p:txBody>
      </p:sp>
      <p:pic>
        <p:nvPicPr>
          <p:cNvPr id="6" name="Picture 5" descr="Diagram, engineering drawing, map&#10;&#10;Description automatically generated">
            <a:extLst>
              <a:ext uri="{FF2B5EF4-FFF2-40B4-BE49-F238E27FC236}">
                <a16:creationId xmlns:a16="http://schemas.microsoft.com/office/drawing/2014/main" id="{E99A2207-70D9-4A54-8D23-3FFBD7FFE7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7691" y="192200"/>
            <a:ext cx="6661418" cy="549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487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8D53D-FEC2-4423-8184-FC3A8330C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2" y="260648"/>
            <a:ext cx="9751762" cy="561975"/>
          </a:xfrm>
        </p:spPr>
        <p:txBody>
          <a:bodyPr/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Radiosonde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v.s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. GPS IWV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29448D-A945-4DC5-A02D-F2257F2CEDC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>
                <a:latin typeface="Arial" pitchFamily="34" charset="0"/>
                <a:ea typeface="DejaVu Sans" charset="0"/>
                <a:cs typeface="DejaVu Sans" charset="0"/>
              </a:rPr>
              <a:t>Department of Geodetic Earth System Science | Geodetic Institute</a:t>
            </a:r>
          </a:p>
          <a:p>
            <a:pPr>
              <a:defRPr/>
            </a:pPr>
            <a:r>
              <a:rPr lang="en-GB" dirty="0">
                <a:latin typeface="Arial" pitchFamily="34" charset="0"/>
              </a:rPr>
              <a:t>Karlsruhe Institute of Technology </a:t>
            </a:r>
            <a:r>
              <a:rPr lang="en-GB" dirty="0">
                <a:latin typeface="Arial" pitchFamily="34" charset="0"/>
                <a:ea typeface="DejaVu Sans" charset="0"/>
                <a:cs typeface="DejaVu Sans" charset="0"/>
              </a:rPr>
              <a:t>| Karlsruhe</a:t>
            </a:r>
            <a:r>
              <a:rPr lang="en-GB" dirty="0">
                <a:latin typeface="Arial" pitchFamily="34" charset="0"/>
              </a:rPr>
              <a:t> </a:t>
            </a:r>
            <a:r>
              <a:rPr lang="en-GB" dirty="0">
                <a:latin typeface="Arial" pitchFamily="34" charset="0"/>
                <a:ea typeface="DejaVu Sans" charset="0"/>
                <a:cs typeface="DejaVu Sans" charset="0"/>
              </a:rPr>
              <a:t>| Germany</a:t>
            </a:r>
          </a:p>
          <a:p>
            <a:pPr>
              <a:defRPr/>
            </a:pPr>
            <a:endParaRPr lang="en-GB" dirty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306DF1C4-5E5E-4ED1-AF09-9AEE92F8C1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268C98D-8E68-44B6-A568-28CC95872F31}"/>
              </a:ext>
            </a:extLst>
          </p:cNvPr>
          <p:cNvSpPr/>
          <p:nvPr/>
        </p:nvSpPr>
        <p:spPr>
          <a:xfrm>
            <a:off x="407368" y="2817951"/>
            <a:ext cx="11593287" cy="16911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130000"/>
              </a:lnSpc>
              <a:spcBef>
                <a:spcPts val="0"/>
              </a:spcBef>
            </a:pPr>
            <a:r>
              <a:rPr lang="en-US" altLang="zh-CN" sz="2200" b="1" dirty="0">
                <a:latin typeface="Arial" panose="020B0604020202020204" pitchFamily="34" charset="0"/>
                <a:cs typeface="Arial" panose="020B0604020202020204" pitchFamily="34" charset="0"/>
              </a:rPr>
              <a:t>We selected radiosonde and GPS station pairs</a:t>
            </a:r>
          </a:p>
          <a:p>
            <a:pPr marL="288000" lvl="1" indent="-288000">
              <a:lnSpc>
                <a:spcPct val="130000"/>
              </a:lnSpc>
              <a:spcBef>
                <a:spcPts val="0"/>
              </a:spcBef>
              <a:buBlip>
                <a:blip r:embed="rId3"/>
              </a:buBlip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if the integrality of their time-matched series at 00 and 12 UTC &gt;50%, and</a:t>
            </a:r>
          </a:p>
          <a:p>
            <a:pPr marL="288000" lvl="1" indent="-288000">
              <a:lnSpc>
                <a:spcPct val="130000"/>
              </a:lnSpc>
              <a:spcBef>
                <a:spcPts val="0"/>
              </a:spcBef>
              <a:buBlip>
                <a:blip r:embed="rId3"/>
              </a:buBlip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if their height distance &lt;100 m, and</a:t>
            </a:r>
          </a:p>
          <a:p>
            <a:pPr marL="288000" lvl="1" indent="-288000">
              <a:lnSpc>
                <a:spcPct val="130000"/>
              </a:lnSpc>
              <a:spcBef>
                <a:spcPts val="0"/>
              </a:spcBef>
              <a:buBlip>
                <a:blip r:embed="rId3"/>
              </a:buBlip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if their horizontal distance &lt;50 km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C21F9DB-57DE-4C2E-B9CB-624C00A5AC6C}"/>
              </a:ext>
            </a:extLst>
          </p:cNvPr>
          <p:cNvSpPr/>
          <p:nvPr/>
        </p:nvSpPr>
        <p:spPr>
          <a:xfrm>
            <a:off x="407368" y="4759787"/>
            <a:ext cx="11593287" cy="1189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b="1" dirty="0">
                <a:latin typeface="Arial" panose="020B0604020202020204" pitchFamily="34" charset="0"/>
                <a:cs typeface="Arial" panose="020B0604020202020204" pitchFamily="34" charset="0"/>
              </a:rPr>
              <a:t>At last, we obtained 917 station pairs with 917 GPS and 235 radiosonde stations</a:t>
            </a:r>
          </a:p>
          <a:p>
            <a:pPr marL="288000" lvl="1" indent="-288000">
              <a:lnSpc>
                <a:spcPct val="130000"/>
              </a:lnSpc>
              <a:spcBef>
                <a:spcPts val="0"/>
              </a:spcBef>
              <a:buBlip>
                <a:blip r:embed="rId3"/>
              </a:buBlip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The radiosonde humidity profiles are integrated from the associated GPS station heights</a:t>
            </a:r>
          </a:p>
          <a:p>
            <a:pPr marL="288000" lvl="1" indent="-288000">
              <a:lnSpc>
                <a:spcPct val="130000"/>
              </a:lnSpc>
              <a:spcBef>
                <a:spcPts val="0"/>
              </a:spcBef>
              <a:buBlip>
                <a:blip r:embed="rId3"/>
              </a:buBlip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No horizontal interpolation was carried out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BE52531-03E9-415A-843D-2E99C7B64E5A}"/>
              </a:ext>
            </a:extLst>
          </p:cNvPr>
          <p:cNvSpPr txBox="1"/>
          <p:nvPr/>
        </p:nvSpPr>
        <p:spPr>
          <a:xfrm>
            <a:off x="407368" y="1286208"/>
            <a:ext cx="11017224" cy="13668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>
              <a:lnSpc>
                <a:spcPct val="130000"/>
              </a:lnSpc>
            </a:pPr>
            <a:r>
              <a:rPr lang="en-US" altLang="zh-CN" sz="2200" dirty="0">
                <a:latin typeface="Arial" panose="020B0604020202020204" pitchFamily="34" charset="0"/>
                <a:cs typeface="Arial" panose="020B0604020202020204" pitchFamily="34" charset="0"/>
              </a:rPr>
              <a:t>The 5-min GPS IWV time series are aggregated to 1-hourly series and then compared with radiosonde at 00 and 12 UTC</a:t>
            </a:r>
          </a:p>
          <a:p>
            <a:pPr marL="0" lvl="1">
              <a:lnSpc>
                <a:spcPct val="130000"/>
              </a:lnSpc>
            </a:pPr>
            <a:r>
              <a:rPr lang="en-US" altLang="zh-CN" sz="2200" dirty="0">
                <a:latin typeface="Arial" panose="020B0604020202020204" pitchFamily="34" charset="0"/>
                <a:cs typeface="Arial" panose="020B0604020202020204" pitchFamily="34" charset="0"/>
              </a:rPr>
              <a:t>The radiosonde data are from Integrated Global Radiosonde Archive (IGRA) Version 2</a:t>
            </a:r>
          </a:p>
        </p:txBody>
      </p:sp>
    </p:spTree>
    <p:extLst>
      <p:ext uri="{BB962C8B-B14F-4D97-AF65-F5344CB8AC3E}">
        <p14:creationId xmlns:p14="http://schemas.microsoft.com/office/powerpoint/2010/main" val="549730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theme/theme1.xml><?xml version="1.0" encoding="utf-8"?>
<a:theme xmlns:a="http://schemas.openxmlformats.org/drawingml/2006/main" name="1_KIT-Master_16zu9Format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D9D9D9"/>
      </a:lt2>
      <a:accent1>
        <a:srgbClr val="009682"/>
      </a:accent1>
      <a:accent2>
        <a:srgbClr val="4664AA"/>
      </a:accent2>
      <a:accent3>
        <a:srgbClr val="FFFFFF"/>
      </a:accent3>
      <a:accent4>
        <a:srgbClr val="000000"/>
      </a:accent4>
      <a:accent5>
        <a:srgbClr val="AAC9C1"/>
      </a:accent5>
      <a:accent6>
        <a:srgbClr val="3F5A9A"/>
      </a:accent6>
      <a:hlink>
        <a:srgbClr val="808080"/>
      </a:hlink>
      <a:folHlink>
        <a:srgbClr val="7D92C3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D9D9D9"/>
        </a:lt2>
        <a:accent1>
          <a:srgbClr val="009682"/>
        </a:accent1>
        <a:accent2>
          <a:srgbClr val="4664AA"/>
        </a:accent2>
        <a:accent3>
          <a:srgbClr val="FFFFFF"/>
        </a:accent3>
        <a:accent4>
          <a:srgbClr val="000000"/>
        </a:accent4>
        <a:accent5>
          <a:srgbClr val="AAC9C1"/>
        </a:accent5>
        <a:accent6>
          <a:srgbClr val="3F5A9A"/>
        </a:accent6>
        <a:hlink>
          <a:srgbClr val="808080"/>
        </a:hlink>
        <a:folHlink>
          <a:srgbClr val="7D92C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20151411_Habilitanden-Workshop Würzburg</Template>
  <TotalTime>0</TotalTime>
  <Words>1681</Words>
  <Application>Microsoft Office PowerPoint</Application>
  <PresentationFormat>Widescreen</PresentationFormat>
  <Paragraphs>171</Paragraphs>
  <Slides>17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Cambria Math</vt:lpstr>
      <vt:lpstr>Times New Roman</vt:lpstr>
      <vt:lpstr>1_KIT-Master_16zu9Format</vt:lpstr>
      <vt:lpstr>PowerPoint Presentation</vt:lpstr>
      <vt:lpstr>Motivation</vt:lpstr>
      <vt:lpstr>Motivation</vt:lpstr>
      <vt:lpstr>NGL GPS ZTD</vt:lpstr>
      <vt:lpstr>ZTD data screening</vt:lpstr>
      <vt:lpstr>ZTD data screening</vt:lpstr>
      <vt:lpstr>Selection of stations</vt:lpstr>
      <vt:lpstr>Screened ZTD for use</vt:lpstr>
      <vt:lpstr>Radiosonde v.s. GPS IWV</vt:lpstr>
      <vt:lpstr>Radiosonde v.s. GPS IWV</vt:lpstr>
      <vt:lpstr>Radiosonde v.s. GPS IWV</vt:lpstr>
      <vt:lpstr>ERA5 v.s. GPS IWV: bias</vt:lpstr>
      <vt:lpstr>ERA5 v.s. GPS IWV: STD(diff)</vt:lpstr>
      <vt:lpstr>ERA5 v.s. GPS IWV: STD(diff)</vt:lpstr>
      <vt:lpstr>ERA5 v.s. GPS IWV</vt:lpstr>
      <vt:lpstr>Summary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Alexander Maedche</dc:creator>
  <cp:lastModifiedBy>Yuan, Peng (GIK)</cp:lastModifiedBy>
  <cp:revision>443</cp:revision>
  <cp:lastPrinted>2021-12-05T19:33:57Z</cp:lastPrinted>
  <dcterms:created xsi:type="dcterms:W3CDTF">2015-09-21T18:27:51Z</dcterms:created>
  <dcterms:modified xsi:type="dcterms:W3CDTF">2021-12-06T23:32:07Z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-1442538805</vt:i4>
  </property>
  <property fmtid="{D5CDD505-2E9C-101B-9397-08002B2CF9AE}" pid="3" name="_NewReviewCycle">
    <vt:lpwstr/>
  </property>
  <property fmtid="{D5CDD505-2E9C-101B-9397-08002B2CF9AE}" pid="4" name="_EmailSubject">
    <vt:lpwstr>Input Webseite</vt:lpwstr>
  </property>
  <property fmtid="{D5CDD505-2E9C-101B-9397-08002B2CF9AE}" pid="5" name="_AuthorEmail">
    <vt:lpwstr>nadj@es.uni-mannheim.de</vt:lpwstr>
  </property>
  <property fmtid="{D5CDD505-2E9C-101B-9397-08002B2CF9AE}" pid="6" name="_AuthorEmailDisplayName">
    <vt:lpwstr>Mario Nadj</vt:lpwstr>
  </property>
</Properties>
</file>