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9"/>
  </p:notesMasterIdLst>
  <p:handoutMasterIdLst>
    <p:handoutMasterId r:id="rId20"/>
  </p:handoutMasterIdLst>
  <p:sldIdLst>
    <p:sldId id="268" r:id="rId2"/>
    <p:sldId id="338" r:id="rId3"/>
    <p:sldId id="327" r:id="rId4"/>
    <p:sldId id="357" r:id="rId5"/>
    <p:sldId id="359" r:id="rId6"/>
    <p:sldId id="358" r:id="rId7"/>
    <p:sldId id="361" r:id="rId8"/>
    <p:sldId id="362" r:id="rId9"/>
    <p:sldId id="363" r:id="rId10"/>
    <p:sldId id="349" r:id="rId11"/>
    <p:sldId id="344" r:id="rId12"/>
    <p:sldId id="367" r:id="rId13"/>
    <p:sldId id="365" r:id="rId14"/>
    <p:sldId id="366" r:id="rId15"/>
    <p:sldId id="298" r:id="rId16"/>
    <p:sldId id="368" r:id="rId17"/>
    <p:sldId id="364" r:id="rId18"/>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an, Peng (GIK)" initials="YP(" lastIdx="3" clrIdx="0">
    <p:extLst>
      <p:ext uri="{19B8F6BF-5375-455C-9EA6-DF929625EA0E}">
        <p15:presenceInfo xmlns:p15="http://schemas.microsoft.com/office/powerpoint/2012/main" userId="S-1-5-21-1202744845-3101423955-345487624-2588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95B0D"/>
    <a:srgbClr val="F27322"/>
    <a:srgbClr val="FF7900"/>
    <a:srgbClr val="FFB873"/>
    <a:srgbClr val="0000FF"/>
    <a:srgbClr val="FF6699"/>
    <a:srgbClr val="00957D"/>
    <a:srgbClr val="70BD6E"/>
    <a:srgbClr val="E42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91139" autoAdjust="0"/>
  </p:normalViewPr>
  <p:slideViewPr>
    <p:cSldViewPr showGuides="1">
      <p:cViewPr varScale="1">
        <p:scale>
          <a:sx n="113" d="100"/>
          <a:sy n="113" d="100"/>
        </p:scale>
        <p:origin x="84" y="84"/>
      </p:cViewPr>
      <p:guideLst>
        <p:guide orient="horz" pos="2160"/>
        <p:guide pos="3840"/>
        <p:guide pos="332"/>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60775" y="468313"/>
            <a:ext cx="2759075" cy="279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endParaRPr lang="de-DE"/>
          </a:p>
        </p:txBody>
      </p:sp>
      <p:sp>
        <p:nvSpPr>
          <p:cNvPr id="47111" name="Text Box 7"/>
          <p:cNvSpPr txBox="1">
            <a:spLocks noChangeArrowheads="1"/>
          </p:cNvSpPr>
          <p:nvPr/>
        </p:nvSpPr>
        <p:spPr bwMode="auto">
          <a:xfrm>
            <a:off x="541338" y="8532813"/>
            <a:ext cx="3103562" cy="220662"/>
          </a:xfrm>
          <a:prstGeom prst="rect">
            <a:avLst/>
          </a:prstGeom>
          <a:noFill/>
          <a:ln w="9525">
            <a:noFill/>
            <a:miter lim="800000"/>
            <a:headEnd/>
            <a:tailEnd/>
          </a:ln>
          <a:effectLst/>
        </p:spPr>
        <p:txBody>
          <a:bodyPr lIns="0" tIns="0" rIns="0" bIns="0">
            <a:spAutoFit/>
          </a:bodyPr>
          <a:lstStyle/>
          <a:p>
            <a:pPr>
              <a:lnSpc>
                <a:spcPct val="65000"/>
              </a:lnSpc>
              <a:spcBef>
                <a:spcPct val="50000"/>
              </a:spcBef>
            </a:pPr>
            <a:r>
              <a:rPr lang="de-DE" sz="800"/>
              <a:t>KIT – Universität des Landes Baden-Württemberg und </a:t>
            </a:r>
          </a:p>
          <a:p>
            <a:pPr>
              <a:lnSpc>
                <a:spcPct val="65000"/>
              </a:lnSpc>
              <a:spcBef>
                <a:spcPct val="50000"/>
              </a:spcBef>
            </a:pPr>
            <a:r>
              <a:rPr lang="de-DE" sz="800"/>
              <a:t>nationales Forschungszentrum in der Helmholtz-Gemeinschaft</a:t>
            </a:r>
          </a:p>
        </p:txBody>
      </p:sp>
      <p:pic>
        <p:nvPicPr>
          <p:cNvPr id="9223" name="Picture 11" descr="KIT-Logo-rgb_de"/>
          <p:cNvPicPr>
            <a:picLocks noChangeAspect="1" noChangeArrowheads="1"/>
          </p:cNvPicPr>
          <p:nvPr/>
        </p:nvPicPr>
        <p:blipFill>
          <a:blip r:embed="rId2" cstate="print"/>
          <a:srcRect/>
          <a:stretch>
            <a:fillRect/>
          </a:stretch>
        </p:blipFill>
        <p:spPr bwMode="auto">
          <a:xfrm>
            <a:off x="549275" y="188913"/>
            <a:ext cx="1008063" cy="465137"/>
          </a:xfrm>
          <a:prstGeom prst="rect">
            <a:avLst/>
          </a:prstGeom>
          <a:noFill/>
          <a:ln w="9525">
            <a:noFill/>
            <a:miter lim="800000"/>
            <a:headEnd/>
            <a:tailEnd/>
          </a:ln>
        </p:spPr>
      </p:pic>
    </p:spTree>
    <p:extLst>
      <p:ext uri="{BB962C8B-B14F-4D97-AF65-F5344CB8AC3E}">
        <p14:creationId xmlns:p14="http://schemas.microsoft.com/office/powerpoint/2010/main" val="1760883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txBody>
          <a:bodyPr/>
          <a:lstStyle/>
          <a:p>
            <a:endParaRPr lang="en-GB"/>
          </a:p>
        </p:txBody>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0ED99B0-9538-4AA1-98EA-85DB0555789A}" type="slidenum">
              <a:rPr lang="de-DE"/>
              <a:pPr>
                <a:defRPr/>
              </a:pPr>
              <a:t>‹#›</a:t>
            </a:fld>
            <a:endParaRPr lang="de-DE"/>
          </a:p>
        </p:txBody>
      </p:sp>
    </p:spTree>
    <p:extLst>
      <p:ext uri="{BB962C8B-B14F-4D97-AF65-F5344CB8AC3E}">
        <p14:creationId xmlns:p14="http://schemas.microsoft.com/office/powerpoint/2010/main" val="281449841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609585" algn="l" rtl="0" eaLnBrk="0" fontAlgn="base" hangingPunct="0">
      <a:spcBef>
        <a:spcPct val="30000"/>
      </a:spcBef>
      <a:spcAft>
        <a:spcPct val="0"/>
      </a:spcAft>
      <a:defRPr sz="1600" kern="1200">
        <a:solidFill>
          <a:schemeClr val="tx1"/>
        </a:solidFill>
        <a:latin typeface="Arial" charset="0"/>
        <a:ea typeface="+mn-ea"/>
        <a:cs typeface="+mn-cs"/>
      </a:defRPr>
    </a:lvl2pPr>
    <a:lvl3pPr marL="1219170" algn="l" rtl="0" eaLnBrk="0" fontAlgn="base" hangingPunct="0">
      <a:spcBef>
        <a:spcPct val="30000"/>
      </a:spcBef>
      <a:spcAft>
        <a:spcPct val="0"/>
      </a:spcAft>
      <a:defRPr sz="1600" kern="1200">
        <a:solidFill>
          <a:schemeClr val="tx1"/>
        </a:solidFill>
        <a:latin typeface="Arial" charset="0"/>
        <a:ea typeface="+mn-ea"/>
        <a:cs typeface="+mn-cs"/>
      </a:defRPr>
    </a:lvl3pPr>
    <a:lvl4pPr marL="1828754" algn="l" rtl="0" eaLnBrk="0" fontAlgn="base" hangingPunct="0">
      <a:spcBef>
        <a:spcPct val="30000"/>
      </a:spcBef>
      <a:spcAft>
        <a:spcPct val="0"/>
      </a:spcAft>
      <a:defRPr sz="1600" kern="1200">
        <a:solidFill>
          <a:schemeClr val="tx1"/>
        </a:solidFill>
        <a:latin typeface="Arial" charset="0"/>
        <a:ea typeface="+mn-ea"/>
        <a:cs typeface="+mn-cs"/>
      </a:defRPr>
    </a:lvl4pPr>
    <a:lvl5pPr marL="2438339" algn="l" rtl="0" eaLnBrk="0" fontAlgn="base" hangingPunct="0">
      <a:spcBef>
        <a:spcPct val="30000"/>
      </a:spcBef>
      <a:spcAft>
        <a:spcPct val="0"/>
      </a:spcAft>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1</a:t>
            </a:fld>
            <a:endParaRPr lang="de-DE"/>
          </a:p>
        </p:txBody>
      </p:sp>
    </p:spTree>
    <p:extLst>
      <p:ext uri="{BB962C8B-B14F-4D97-AF65-F5344CB8AC3E}">
        <p14:creationId xmlns:p14="http://schemas.microsoft.com/office/powerpoint/2010/main" val="46819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Fig. 11.</a:t>
            </a:r>
            <a:r>
              <a:rPr lang="en-US" sz="1800" dirty="0">
                <a:effectLst/>
                <a:latin typeface="Times New Roman" panose="02020603050405020304" pitchFamily="18" charset="0"/>
                <a:ea typeface="Times New Roman" panose="02020603050405020304" pitchFamily="18" charset="0"/>
              </a:rPr>
              <a:t> Box plot of the KGE </a:t>
            </a:r>
            <a:r>
              <a:rPr lang="en-US" sz="1800" dirty="0" err="1">
                <a:effectLst/>
                <a:latin typeface="Times New Roman" panose="02020603050405020304" pitchFamily="18" charset="0"/>
                <a:ea typeface="Times New Roman" panose="02020603050405020304" pitchFamily="18" charset="0"/>
              </a:rPr>
              <a:t>paramters</a:t>
            </a:r>
            <a:r>
              <a:rPr lang="en-US" sz="1800" dirty="0">
                <a:effectLst/>
                <a:latin typeface="Times New Roman" panose="02020603050405020304" pitchFamily="18" charset="0"/>
                <a:ea typeface="Times New Roman" panose="02020603050405020304" pitchFamily="18" charset="0"/>
              </a:rPr>
              <a:t> for the hourly relative anomalies from the diurnal mean IWV from the </a:t>
            </a:r>
            <a:r>
              <a:rPr lang="en-US" sz="1800" dirty="0" err="1">
                <a:effectLst/>
                <a:latin typeface="Times New Roman" panose="02020603050405020304" pitchFamily="18" charset="0"/>
                <a:ea typeface="Times New Roman" panose="02020603050405020304" pitchFamily="18" charset="0"/>
              </a:rPr>
              <a:t>reanalyses</a:t>
            </a:r>
            <a:r>
              <a:rPr lang="en-US" sz="1800" dirty="0">
                <a:effectLst/>
                <a:latin typeface="Times New Roman" panose="02020603050405020304" pitchFamily="18" charset="0"/>
                <a:ea typeface="Times New Roman" panose="02020603050405020304" pitchFamily="18" charset="0"/>
              </a:rPr>
              <a:t> with regard to GPS for the 108 GPS stations.</a:t>
            </a:r>
          </a:p>
          <a:p>
            <a:pPr marL="288000" lvl="1" indent="-288000">
              <a:lnSpc>
                <a:spcPct val="130000"/>
              </a:lnSpc>
              <a:spcBef>
                <a:spcPts val="0"/>
              </a:spcBef>
              <a:buBlip>
                <a:blip r:embed="rId3"/>
              </a:buBlip>
            </a:pPr>
            <a:r>
              <a:rPr lang="en-US" sz="1600" dirty="0"/>
              <a:t>ERA5 performs the best with the majority of the KGE values larger than 0.8, confirming the benefit of its improved spatio-temporal resolution and indicating that it can be used for extreme weather events</a:t>
            </a:r>
          </a:p>
          <a:p>
            <a:pPr marL="288000" lvl="1" indent="-288000">
              <a:lnSpc>
                <a:spcPct val="130000"/>
              </a:lnSpc>
              <a:spcBef>
                <a:spcPts val="0"/>
              </a:spcBef>
              <a:buBlip>
                <a:blip r:embed="rId3"/>
              </a:buBlip>
            </a:pPr>
            <a:r>
              <a:rPr lang="en-GB" altLang="zh-CN" sz="1600" dirty="0"/>
              <a:t>MERRA2 ranks the second best which could be due to its temporal resolution better than the other four reanalyses</a:t>
            </a:r>
          </a:p>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10</a:t>
            </a:fld>
            <a:endParaRPr lang="de-DE"/>
          </a:p>
        </p:txBody>
      </p:sp>
    </p:spTree>
    <p:extLst>
      <p:ext uri="{BB962C8B-B14F-4D97-AF65-F5344CB8AC3E}">
        <p14:creationId xmlns:p14="http://schemas.microsoft.com/office/powerpoint/2010/main" val="7920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13.</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Box plot of the KGE’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paramters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for the monthly cycles of IWV from the varied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with respect to GPS for the 108 GPS stations.</a:t>
            </a:r>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11</a:t>
            </a:fld>
            <a:endParaRPr lang="de-DE"/>
          </a:p>
        </p:txBody>
      </p:sp>
    </p:spTree>
    <p:extLst>
      <p:ext uri="{BB962C8B-B14F-4D97-AF65-F5344CB8AC3E}">
        <p14:creationId xmlns:p14="http://schemas.microsoft.com/office/powerpoint/2010/main" val="118722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16.</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Box plot of the KGE parameters for the monthly relative anomalies of IWV from the varied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with respect to GPS for the 108 GPS stations.</a:t>
            </a:r>
            <a:endParaRPr kumimoji="0" lang="en-US" altLang="en-US" sz="16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12</a:t>
            </a:fld>
            <a:endParaRPr lang="de-DE"/>
          </a:p>
        </p:txBody>
      </p:sp>
    </p:spTree>
    <p:extLst>
      <p:ext uri="{BB962C8B-B14F-4D97-AF65-F5344CB8AC3E}">
        <p14:creationId xmlns:p14="http://schemas.microsoft.com/office/powerpoint/2010/main" val="254616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18.</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Comparison of the IWV trends (% decade</a:t>
            </a:r>
            <a:r>
              <a:rPr kumimoji="0" lang="en-US" altLang="en-US" sz="16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-1</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from varied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with regard to GPS, respectively.</a:t>
            </a:r>
            <a:endParaRPr kumimoji="0" lang="en-US" altLang="en-US" sz="24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13</a:t>
            </a:fld>
            <a:endParaRPr lang="de-DE"/>
          </a:p>
        </p:txBody>
      </p:sp>
    </p:spTree>
    <p:extLst>
      <p:ext uri="{BB962C8B-B14F-4D97-AF65-F5344CB8AC3E}">
        <p14:creationId xmlns:p14="http://schemas.microsoft.com/office/powerpoint/2010/main" val="373814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5.</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Boxplot of the KGE’ parameters for the daily IWV time series from the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GB"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against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GPS for the 108 GPS stations.</a:t>
            </a:r>
            <a:endParaRPr kumimoji="0" lang="en-US" altLang="en-US" sz="24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15</a:t>
            </a:fld>
            <a:endParaRPr lang="de-DE"/>
          </a:p>
        </p:txBody>
      </p:sp>
    </p:spTree>
    <p:extLst>
      <p:ext uri="{BB962C8B-B14F-4D97-AF65-F5344CB8AC3E}">
        <p14:creationId xmlns:p14="http://schemas.microsoft.com/office/powerpoint/2010/main" val="410382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12.</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 Monthly annual cycle of GPS IWV for the 108 GPS stations. The stations are shown with descending latitudes.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(b-g) are the differences of annual cycle from the six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against the GPS, respectively.</a:t>
            </a:r>
            <a:endParaRPr kumimoji="0" lang="en-US" altLang="en-US" sz="16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16</a:t>
            </a:fld>
            <a:endParaRPr lang="de-DE"/>
          </a:p>
        </p:txBody>
      </p:sp>
    </p:spTree>
    <p:extLst>
      <p:ext uri="{BB962C8B-B14F-4D97-AF65-F5344CB8AC3E}">
        <p14:creationId xmlns:p14="http://schemas.microsoft.com/office/powerpoint/2010/main" val="6655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2</a:t>
            </a:fld>
            <a:endParaRPr lang="de-DE"/>
          </a:p>
        </p:txBody>
      </p:sp>
    </p:spTree>
    <p:extLst>
      <p:ext uri="{BB962C8B-B14F-4D97-AF65-F5344CB8AC3E}">
        <p14:creationId xmlns:p14="http://schemas.microsoft.com/office/powerpoint/2010/main" val="57660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3</a:t>
            </a:fld>
            <a:endParaRPr lang="de-DE"/>
          </a:p>
        </p:txBody>
      </p:sp>
    </p:spTree>
    <p:extLst>
      <p:ext uri="{BB962C8B-B14F-4D97-AF65-F5344CB8AC3E}">
        <p14:creationId xmlns:p14="http://schemas.microsoft.com/office/powerpoint/2010/main" val="200388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the influence of the bias metric on the variability metric</a:t>
            </a:r>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4</a:t>
            </a:fld>
            <a:endParaRPr lang="de-DE"/>
          </a:p>
        </p:txBody>
      </p:sp>
    </p:spTree>
    <p:extLst>
      <p:ext uri="{BB962C8B-B14F-4D97-AF65-F5344CB8AC3E}">
        <p14:creationId xmlns:p14="http://schemas.microsoft.com/office/powerpoint/2010/main" val="75197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Zipper et al., 2018</a:t>
            </a:r>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5</a:t>
            </a:fld>
            <a:endParaRPr lang="de-DE"/>
          </a:p>
        </p:txBody>
      </p:sp>
    </p:spTree>
    <p:extLst>
      <p:ext uri="{BB962C8B-B14F-4D97-AF65-F5344CB8AC3E}">
        <p14:creationId xmlns:p14="http://schemas.microsoft.com/office/powerpoint/2010/main" val="356697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5.</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Boxplot of the KGE’ parameters for the daily IWV time series from the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GB"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against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GPS for the 108 GPS stations.</a:t>
            </a:r>
            <a:endParaRPr kumimoji="0" lang="en-US" altLang="en-US" sz="24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6</a:t>
            </a:fld>
            <a:endParaRPr lang="de-DE"/>
          </a:p>
        </p:txBody>
      </p:sp>
    </p:spTree>
    <p:extLst>
      <p:ext uri="{BB962C8B-B14F-4D97-AF65-F5344CB8AC3E}">
        <p14:creationId xmlns:p14="http://schemas.microsoft.com/office/powerpoint/2010/main" val="175422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Fig. 7.</a:t>
            </a:r>
            <a:r>
              <a:rPr lang="en-US" sz="1800" dirty="0">
                <a:effectLst/>
                <a:latin typeface="Times New Roman" panose="02020603050405020304" pitchFamily="18" charset="0"/>
                <a:ea typeface="Times New Roman" panose="02020603050405020304" pitchFamily="18" charset="0"/>
              </a:rPr>
              <a:t> (top) Relative diurnal cycle of GPS IWV in MAM, JJA, SON, DJF, and years, respectively. The deep gray line indicates the medium values of the diurnal cycle of GPS IWV for the 108 stations, and the light gray area indicates the range between the first and the third quartiles. The rest subplot are for the </a:t>
            </a:r>
            <a:r>
              <a:rPr lang="en-US" sz="1800" dirty="0" err="1">
                <a:effectLst/>
                <a:latin typeface="Times New Roman" panose="02020603050405020304" pitchFamily="18" charset="0"/>
                <a:ea typeface="Times New Roman" panose="02020603050405020304" pitchFamily="18" charset="0"/>
              </a:rPr>
              <a:t>reanalyses</a:t>
            </a:r>
            <a:r>
              <a:rPr lang="en-US" sz="1800" dirty="0">
                <a:effectLst/>
                <a:latin typeface="Times New Roman" panose="02020603050405020304" pitchFamily="18" charset="0"/>
                <a:ea typeface="Times New Roman" panose="02020603050405020304" pitchFamily="18" charset="0"/>
              </a:rPr>
              <a:t>, respectively. The KGE parameters for the medium values of the diurnal cycle of IWV from the </a:t>
            </a:r>
            <a:r>
              <a:rPr lang="en-US" sz="1800" dirty="0" err="1">
                <a:effectLst/>
                <a:latin typeface="Times New Roman" panose="02020603050405020304" pitchFamily="18" charset="0"/>
                <a:ea typeface="Times New Roman" panose="02020603050405020304" pitchFamily="18" charset="0"/>
              </a:rPr>
              <a:t>reanalyses</a:t>
            </a:r>
            <a:r>
              <a:rPr lang="en-US" sz="1800" dirty="0">
                <a:effectLst/>
                <a:latin typeface="Times New Roman" panose="02020603050405020304" pitchFamily="18" charset="0"/>
                <a:ea typeface="Times New Roman" panose="02020603050405020304" pitchFamily="18" charset="0"/>
              </a:rPr>
              <a:t> with regard to GPS are also given.</a:t>
            </a:r>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7</a:t>
            </a:fld>
            <a:endParaRPr lang="de-DE"/>
          </a:p>
        </p:txBody>
      </p:sp>
    </p:spTree>
    <p:extLst>
      <p:ext uri="{BB962C8B-B14F-4D97-AF65-F5344CB8AC3E}">
        <p14:creationId xmlns:p14="http://schemas.microsoft.com/office/powerpoint/2010/main" val="258228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Fig. 8.</a:t>
            </a:r>
            <a:r>
              <a:rPr lang="en-US" sz="1800" dirty="0">
                <a:effectLst/>
                <a:latin typeface="Times New Roman" panose="02020603050405020304" pitchFamily="18" charset="0"/>
                <a:ea typeface="Times New Roman" panose="02020603050405020304" pitchFamily="18" charset="0"/>
              </a:rPr>
              <a:t> Boxplot of the KGE parameters for the relative diurnal cycle of IWV from the </a:t>
            </a:r>
            <a:r>
              <a:rPr lang="en-US" sz="1800" dirty="0" err="1">
                <a:effectLst/>
                <a:latin typeface="Times New Roman" panose="02020603050405020304" pitchFamily="18" charset="0"/>
                <a:ea typeface="Times New Roman" panose="02020603050405020304" pitchFamily="18" charset="0"/>
              </a:rPr>
              <a:t>reanalyses</a:t>
            </a:r>
            <a:r>
              <a:rPr lang="en-GB" sz="1800" dirty="0">
                <a:effectLst/>
                <a:latin typeface="Times New Roman" panose="02020603050405020304" pitchFamily="18" charset="0"/>
                <a:ea typeface="Times New Roman" panose="02020603050405020304" pitchFamily="18" charset="0"/>
              </a:rPr>
              <a:t> against </a:t>
            </a:r>
            <a:r>
              <a:rPr lang="en-US" sz="1800" dirty="0">
                <a:effectLst/>
                <a:latin typeface="Times New Roman" panose="02020603050405020304" pitchFamily="18" charset="0"/>
                <a:ea typeface="Times New Roman" panose="02020603050405020304" pitchFamily="18" charset="0"/>
              </a:rPr>
              <a:t>GPS for the 108 GPS stations.</a:t>
            </a:r>
          </a:p>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8</a:t>
            </a:fld>
            <a:endParaRPr lang="de-DE"/>
          </a:p>
        </p:txBody>
      </p:sp>
    </p:spTree>
    <p:extLst>
      <p:ext uri="{BB962C8B-B14F-4D97-AF65-F5344CB8AC3E}">
        <p14:creationId xmlns:p14="http://schemas.microsoft.com/office/powerpoint/2010/main" val="336339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Fig. 10.</a:t>
            </a:r>
            <a:r>
              <a:rPr lang="en-US" sz="1800" dirty="0">
                <a:effectLst/>
                <a:latin typeface="Times New Roman" panose="02020603050405020304" pitchFamily="18" charset="0"/>
                <a:ea typeface="Times New Roman" panose="02020603050405020304" pitchFamily="18" charset="0"/>
              </a:rPr>
              <a:t> Scatter plot of the hourly relative anomalies from the daily mean IWV in percentage for the 108 GPS stations.</a:t>
            </a:r>
          </a:p>
          <a:p>
            <a:endParaRPr lang="en-GB" dirty="0"/>
          </a:p>
        </p:txBody>
      </p:sp>
      <p:sp>
        <p:nvSpPr>
          <p:cNvPr id="4" name="Footer Placeholder 3"/>
          <p:cNvSpPr>
            <a:spLocks noGrp="1"/>
          </p:cNvSpPr>
          <p:nvPr>
            <p:ph type="ftr" sz="quarter" idx="4"/>
          </p:nvPr>
        </p:nvSpPr>
        <p:spPr/>
        <p:txBody>
          <a:bodyPr/>
          <a:lstStyle/>
          <a:p>
            <a:pPr>
              <a:defRPr/>
            </a:pPr>
            <a:endParaRPr lang="de-DE"/>
          </a:p>
        </p:txBody>
      </p:sp>
      <p:sp>
        <p:nvSpPr>
          <p:cNvPr id="5" name="Slide Number Placeholder 4"/>
          <p:cNvSpPr>
            <a:spLocks noGrp="1"/>
          </p:cNvSpPr>
          <p:nvPr>
            <p:ph type="sldNum" sz="quarter" idx="5"/>
          </p:nvPr>
        </p:nvSpPr>
        <p:spPr/>
        <p:txBody>
          <a:bodyPr/>
          <a:lstStyle/>
          <a:p>
            <a:pPr>
              <a:defRPr/>
            </a:pPr>
            <a:fld id="{C0ED99B0-9538-4AA1-98EA-85DB0555789A}" type="slidenum">
              <a:rPr lang="de-DE" smtClean="0"/>
              <a:pPr>
                <a:defRPr/>
              </a:pPr>
              <a:t>9</a:t>
            </a:fld>
            <a:endParaRPr lang="de-DE"/>
          </a:p>
        </p:txBody>
      </p:sp>
    </p:spTree>
    <p:extLst>
      <p:ext uri="{BB962C8B-B14F-4D97-AF65-F5344CB8AC3E}">
        <p14:creationId xmlns:p14="http://schemas.microsoft.com/office/powerpoint/2010/main" val="2224571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050" name="Picture 2" descr="https://www.tu9.de/media/img/unika/24-25_KIT_Bewegte_Menschen_am_KIT-Logo_schmal_web.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362" r="5478" b="34923"/>
          <a:stretch/>
        </p:blipFill>
        <p:spPr bwMode="auto">
          <a:xfrm>
            <a:off x="143338" y="3498199"/>
            <a:ext cx="11905324" cy="3291175"/>
          </a:xfrm>
          <a:prstGeom prst="rect">
            <a:avLst/>
          </a:prstGeom>
          <a:noFill/>
          <a:extLst>
            <a:ext uri="{909E8E84-426E-40DD-AFC4-6F175D3DCCD1}">
              <a14:hiddenFill xmlns:a14="http://schemas.microsoft.com/office/drawing/2010/main">
                <a:solidFill>
                  <a:srgbClr val="FFFFFF"/>
                </a:solidFill>
              </a14:hiddenFill>
            </a:ext>
          </a:extLst>
        </p:spPr>
      </p:pic>
      <p:pic>
        <p:nvPicPr>
          <p:cNvPr id="26635" name="Picture 9" descr="II_rahmen_neu_titel"/>
          <p:cNvPicPr>
            <a:picLocks noChangeAspect="1" noChangeArrowheads="1"/>
          </p:cNvPicPr>
          <p:nvPr/>
        </p:nvPicPr>
        <p:blipFill>
          <a:blip r:embed="rId3" cstate="print"/>
          <a:srcRect/>
          <a:stretch>
            <a:fillRect/>
          </a:stretch>
        </p:blipFill>
        <p:spPr bwMode="auto">
          <a:xfrm>
            <a:off x="0" y="-3174"/>
            <a:ext cx="12192000" cy="6870700"/>
          </a:xfrm>
          <a:prstGeom prst="rect">
            <a:avLst/>
          </a:prstGeom>
          <a:noFill/>
          <a:ln w="9525">
            <a:noFill/>
            <a:miter lim="800000"/>
            <a:headEnd/>
            <a:tailEnd/>
          </a:ln>
        </p:spPr>
      </p:pic>
      <p:sp>
        <p:nvSpPr>
          <p:cNvPr id="12" name="Text Box 14"/>
          <p:cNvSpPr txBox="1">
            <a:spLocks noChangeArrowheads="1"/>
          </p:cNvSpPr>
          <p:nvPr/>
        </p:nvSpPr>
        <p:spPr bwMode="auto">
          <a:xfrm>
            <a:off x="529167" y="6475414"/>
            <a:ext cx="4893733" cy="164212"/>
          </a:xfrm>
          <a:prstGeom prst="rect">
            <a:avLst/>
          </a:prstGeom>
          <a:noFill/>
          <a:ln w="9525">
            <a:noFill/>
            <a:miter lim="800000"/>
            <a:headEnd/>
            <a:tailEnd/>
          </a:ln>
          <a:effectLst/>
        </p:spPr>
        <p:txBody>
          <a:bodyPr lIns="0" tIns="0" rIns="0" bIns="0">
            <a:spAutoFit/>
          </a:bodyPr>
          <a:lstStyle/>
          <a:p>
            <a:r>
              <a:rPr lang="en-US" sz="1067" dirty="0">
                <a:solidFill>
                  <a:srgbClr val="000000"/>
                </a:solidFill>
              </a:rPr>
              <a:t>KIT – The Research University in the Helmholtz Association </a:t>
            </a:r>
            <a:endParaRPr lang="de-DE" sz="1067" dirty="0">
              <a:solidFill>
                <a:srgbClr val="000000"/>
              </a:solidFill>
            </a:endParaRPr>
          </a:p>
        </p:txBody>
      </p:sp>
      <p:sp>
        <p:nvSpPr>
          <p:cNvPr id="14" name="Text Box 14"/>
          <p:cNvSpPr txBox="1">
            <a:spLocks noChangeArrowheads="1"/>
          </p:cNvSpPr>
          <p:nvPr/>
        </p:nvSpPr>
        <p:spPr bwMode="auto">
          <a:xfrm>
            <a:off x="9757834" y="6497640"/>
            <a:ext cx="2302933" cy="328231"/>
          </a:xfrm>
          <a:prstGeom prst="rect">
            <a:avLst/>
          </a:prstGeom>
          <a:noFill/>
          <a:ln w="9525">
            <a:noFill/>
            <a:miter lim="800000"/>
            <a:headEnd/>
            <a:tailEnd/>
          </a:ln>
          <a:effectLst/>
        </p:spPr>
        <p:txBody>
          <a:bodyPr lIns="0" tIns="0" rIns="0" bIns="0">
            <a:spAutoFit/>
          </a:bodyPr>
          <a:lstStyle/>
          <a:p>
            <a:pPr algn="r">
              <a:defRPr/>
            </a:pPr>
            <a:r>
              <a:rPr lang="de-DE" sz="2133" b="1">
                <a:solidFill>
                  <a:srgbClr val="FFFFFF"/>
                </a:solidFill>
              </a:rPr>
              <a:t>www.kit.edu</a:t>
            </a:r>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0416" y="6360000"/>
            <a:ext cx="480000" cy="480000"/>
          </a:xfrm>
          <a:prstGeom prst="rect">
            <a:avLst/>
          </a:prstGeom>
        </p:spPr>
      </p:pic>
      <p:pic>
        <p:nvPicPr>
          <p:cNvPr id="9" name="Picture 2" descr="https://www.intl.kit.edu/img/content/280906-26_rdax_1200x692.jp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39006" b="21162"/>
          <a:stretch/>
        </p:blipFill>
        <p:spPr bwMode="auto">
          <a:xfrm>
            <a:off x="151017" y="3648896"/>
            <a:ext cx="11909751" cy="27564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F6DE846-5237-4962-8118-DE32146B5D73}"/>
              </a:ext>
            </a:extLst>
          </p:cNvPr>
          <p:cNvSpPr/>
          <p:nvPr userDrawn="1"/>
        </p:nvSpPr>
        <p:spPr>
          <a:xfrm>
            <a:off x="131232" y="68626"/>
            <a:ext cx="11959167" cy="6365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836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A76D-9807-47E4-9972-ED0E8ECD8DD3}"/>
              </a:ext>
            </a:extLst>
          </p:cNvPr>
          <p:cNvSpPr>
            <a:spLocks noGrp="1"/>
          </p:cNvSpPr>
          <p:nvPr>
            <p:ph type="title"/>
          </p:nvPr>
        </p:nvSpPr>
        <p:spPr>
          <a:xfrm>
            <a:off x="520703" y="384177"/>
            <a:ext cx="6295378" cy="561975"/>
          </a:xfr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C21A6D91-DB32-4047-9C2E-CFE3126E2D42}"/>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Tree>
    <p:extLst>
      <p:ext uri="{BB962C8B-B14F-4D97-AF65-F5344CB8AC3E}">
        <p14:creationId xmlns:p14="http://schemas.microsoft.com/office/powerpoint/2010/main" val="318426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4" cstate="print"/>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20702" y="384177"/>
            <a:ext cx="9215967"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dirty="0"/>
              <a:t>Folientitel durch klicken hinzufügen</a:t>
            </a:r>
          </a:p>
        </p:txBody>
      </p:sp>
      <p:sp>
        <p:nvSpPr>
          <p:cNvPr id="1028" name="Rectangle 3"/>
          <p:cNvSpPr>
            <a:spLocks noGrp="1" noChangeArrowheads="1"/>
          </p:cNvSpPr>
          <p:nvPr>
            <p:ph type="body" idx="1"/>
          </p:nvPr>
        </p:nvSpPr>
        <p:spPr bwMode="auto">
          <a:xfrm>
            <a:off x="522818" y="1198563"/>
            <a:ext cx="11142133" cy="4894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Karlsruhe Institute </a:t>
            </a:r>
            <a:r>
              <a:rPr lang="de-DE" dirty="0" err="1"/>
              <a:t>of</a:t>
            </a:r>
            <a:r>
              <a:rPr lang="de-DE" dirty="0"/>
              <a:t> Technology (KIT).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5" name="Text Box 11"/>
          <p:cNvSpPr txBox="1">
            <a:spLocks noChangeArrowheads="1"/>
          </p:cNvSpPr>
          <p:nvPr/>
        </p:nvSpPr>
        <p:spPr bwMode="auto">
          <a:xfrm>
            <a:off x="11854771" y="6525468"/>
            <a:ext cx="433917" cy="215900"/>
          </a:xfrm>
          <a:prstGeom prst="rect">
            <a:avLst/>
          </a:prstGeom>
          <a:noFill/>
          <a:ln w="9525">
            <a:noFill/>
            <a:miter lim="800000"/>
            <a:headEnd/>
            <a:tailEnd/>
          </a:ln>
          <a:effectLst/>
        </p:spPr>
        <p:txBody>
          <a:bodyPr lIns="0" tIns="0" rIns="0" bIns="0"/>
          <a:lstStyle/>
          <a:p>
            <a:pPr>
              <a:spcBef>
                <a:spcPct val="50000"/>
              </a:spcBef>
              <a:defRPr/>
            </a:pPr>
            <a:fld id="{92E4808B-34C1-43EB-9181-E82B4B238827}" type="slidenum">
              <a:rPr lang="de-DE" sz="1200" b="1">
                <a:solidFill>
                  <a:srgbClr val="000000"/>
                </a:solidFill>
              </a:rPr>
              <a:pPr>
                <a:spcBef>
                  <a:spcPct val="50000"/>
                </a:spcBef>
                <a:defRPr/>
              </a:pPr>
              <a:t>‹#›</a:t>
            </a:fld>
            <a:endParaRPr lang="de-DE" sz="1200" b="1" dirty="0">
              <a:solidFill>
                <a:srgbClr val="000000"/>
              </a:solidFill>
            </a:endParaRPr>
          </a:p>
        </p:txBody>
      </p:sp>
      <p:sp>
        <p:nvSpPr>
          <p:cNvPr id="2" name="Rectangle 11"/>
          <p:cNvSpPr>
            <a:spLocks noChangeArrowheads="1"/>
          </p:cNvSpPr>
          <p:nvPr/>
        </p:nvSpPr>
        <p:spPr bwMode="auto">
          <a:xfrm>
            <a:off x="817033" y="6445251"/>
            <a:ext cx="1151467" cy="360363"/>
          </a:xfrm>
          <a:prstGeom prst="rect">
            <a:avLst/>
          </a:prstGeom>
          <a:noFill/>
          <a:ln w="9525">
            <a:noFill/>
            <a:miter lim="800000"/>
            <a:headEnd/>
            <a:tailEnd/>
          </a:ln>
          <a:effectLst/>
        </p:spPr>
        <p:txBody>
          <a:bodyPr lIns="0" tIns="0" rIns="0" bIns="0"/>
          <a:lstStyle/>
          <a:p>
            <a:endParaRPr lang="de-DE" sz="1200" dirty="0">
              <a:solidFill>
                <a:srgbClr val="000000"/>
              </a:solidFill>
            </a:endParaRPr>
          </a:p>
        </p:txBody>
      </p:sp>
      <p:sp>
        <p:nvSpPr>
          <p:cNvPr id="1036" name="Rectangle 12"/>
          <p:cNvSpPr>
            <a:spLocks noGrp="1" noChangeArrowheads="1"/>
          </p:cNvSpPr>
          <p:nvPr>
            <p:ph type="ftr" sz="quarter" idx="3"/>
          </p:nvPr>
        </p:nvSpPr>
        <p:spPr bwMode="auto">
          <a:xfrm>
            <a:off x="6912091" y="6405331"/>
            <a:ext cx="4584509"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ctr" defTabSz="599002" rtl="0" eaLnBrk="1" fontAlgn="base" latinLnBrk="0" hangingPunct="1">
              <a:lnSpc>
                <a:spcPct val="100000"/>
              </a:lnSpc>
              <a:spcBef>
                <a:spcPts val="0"/>
              </a:spcBef>
              <a:spcAft>
                <a:spcPts val="267"/>
              </a:spcAft>
              <a:buClr>
                <a:srgbClr val="000000"/>
              </a:buClr>
              <a:buSzPct val="100000"/>
              <a:buFont typeface="Times New Roman" pitchFamily="18" charset="0"/>
              <a:buNone/>
              <a:tabLst/>
              <a:defRPr sz="1200">
                <a:solidFill>
                  <a:schemeClr val="tx1"/>
                </a:solidFill>
              </a:defRPr>
            </a:lvl1pPr>
          </a:lstStyle>
          <a:p>
            <a:pPr>
              <a:spcAft>
                <a:spcPts val="200"/>
              </a:spcAft>
              <a:defRPr/>
            </a:pPr>
            <a:r>
              <a:rPr lang="en-GB" dirty="0">
                <a:latin typeface="Arial" pitchFamily="34" charset="0"/>
                <a:ea typeface="DejaVu Sans" charset="0"/>
                <a:cs typeface="DejaVu Sans" charset="0"/>
              </a:rPr>
              <a:t>Department of Geodetic Earth System Science | Geodetic Institute</a:t>
            </a:r>
          </a:p>
          <a:p>
            <a:pPr>
              <a:spcAft>
                <a:spcPts val="200"/>
              </a:spcAft>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pic>
        <p:nvPicPr>
          <p:cNvPr id="10" name="Grafik 9" descr="kit_logo_de_farbe_positiv.jpg"/>
          <p:cNvPicPr>
            <a:picLocks noChangeAspect="1"/>
          </p:cNvPicPr>
          <p:nvPr/>
        </p:nvPicPr>
        <p:blipFill>
          <a:blip r:embed="rId5" cstate="print"/>
          <a:stretch>
            <a:fillRect/>
          </a:stretch>
        </p:blipFill>
        <p:spPr>
          <a:xfrm>
            <a:off x="10227336" y="329651"/>
            <a:ext cx="1440000" cy="658336"/>
          </a:xfrm>
          <a:prstGeom prst="rect">
            <a:avLst/>
          </a:prstGeom>
        </p:spPr>
      </p:pic>
      <p:sp>
        <p:nvSpPr>
          <p:cNvPr id="11" name="Footer Placeholder 2">
            <a:extLst>
              <a:ext uri="{FF2B5EF4-FFF2-40B4-BE49-F238E27FC236}">
                <a16:creationId xmlns:a16="http://schemas.microsoft.com/office/drawing/2014/main" id="{BFCFF7E6-EDBE-4009-BEA6-ACDB85FE0F87}"/>
              </a:ext>
            </a:extLst>
          </p:cNvPr>
          <p:cNvSpPr txBox="1">
            <a:spLocks/>
          </p:cNvSpPr>
          <p:nvPr userDrawn="1"/>
        </p:nvSpPr>
        <p:spPr bwMode="auto">
          <a:xfrm>
            <a:off x="911424" y="6371415"/>
            <a:ext cx="1854884" cy="441961"/>
          </a:xfrm>
          <a:prstGeom prst="rect">
            <a:avLst/>
          </a:prstGeom>
          <a:solidFill>
            <a:srgbClr val="D9D9D9"/>
          </a:solidFill>
          <a:ln w="9525">
            <a:noFill/>
            <a:miter lim="800000"/>
            <a:headEnd/>
            <a:tailEnd/>
          </a:ln>
          <a:effectLst/>
        </p:spPr>
        <p:txBody>
          <a:bodyPr vert="horz" wrap="square" lIns="0" tIns="0" rIns="0" bIns="0" numCol="1" anchor="ctr" anchorCtr="0" compatLnSpc="1">
            <a:prstTxWarp prst="textNoShape">
              <a:avLst/>
            </a:prstTxWarp>
          </a:bodyPr>
          <a:lstStyle>
            <a:defPPr>
              <a:defRPr lang="de-DE"/>
            </a:defPPr>
            <a:lvl1pPr marL="0" marR="0" indent="0" algn="ctr" defTabSz="599002" rtl="0" eaLnBrk="1" fontAlgn="base" latinLnBrk="0" hangingPunct="1">
              <a:lnSpc>
                <a:spcPct val="100000"/>
              </a:lnSpc>
              <a:spcBef>
                <a:spcPts val="0"/>
              </a:spcBef>
              <a:spcAft>
                <a:spcPts val="267"/>
              </a:spcAft>
              <a:buClr>
                <a:srgbClr val="000000"/>
              </a:buClr>
              <a:buSzPct val="100000"/>
              <a:buFont typeface="Times New Roman" pitchFamily="18" charset="0"/>
              <a:buNone/>
              <a:tabLst/>
              <a:defRPr sz="1200"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spcBef>
                <a:spcPts val="1200"/>
              </a:spcBef>
              <a:spcAft>
                <a:spcPts val="200"/>
              </a:spcAft>
              <a:defRPr/>
            </a:pPr>
            <a:r>
              <a:rPr lang="en-GB" dirty="0">
                <a:solidFill>
                  <a:schemeClr val="tx1"/>
                </a:solidFill>
                <a:latin typeface="Arial" pitchFamily="34" charset="0"/>
              </a:rPr>
              <a:t>Peng YUAN </a:t>
            </a:r>
            <a:r>
              <a:rPr lang="en-GB" i="1" dirty="0">
                <a:solidFill>
                  <a:schemeClr val="tx1"/>
                </a:solidFill>
                <a:latin typeface="Arial" pitchFamily="34" charset="0"/>
              </a:rPr>
              <a:t>et al.</a:t>
            </a:r>
            <a:endParaRPr lang="de-DE" sz="1200" i="1" kern="1200" dirty="0">
              <a:solidFill>
                <a:schemeClr val="tx1"/>
              </a:solidFill>
              <a:latin typeface="Arial" pitchFamily="34" charset="0"/>
            </a:endParaRPr>
          </a:p>
        </p:txBody>
      </p:sp>
      <p:sp>
        <p:nvSpPr>
          <p:cNvPr id="12" name="Footer Placeholder 2">
            <a:extLst>
              <a:ext uri="{FF2B5EF4-FFF2-40B4-BE49-F238E27FC236}">
                <a16:creationId xmlns:a16="http://schemas.microsoft.com/office/drawing/2014/main" id="{3E34109F-037E-442A-BB63-0096FBF483F7}"/>
              </a:ext>
            </a:extLst>
          </p:cNvPr>
          <p:cNvSpPr txBox="1">
            <a:spLocks/>
          </p:cNvSpPr>
          <p:nvPr userDrawn="1"/>
        </p:nvSpPr>
        <p:spPr bwMode="auto">
          <a:xfrm>
            <a:off x="2854979" y="6381328"/>
            <a:ext cx="3961101" cy="424286"/>
          </a:xfrm>
          <a:prstGeom prst="rect">
            <a:avLst/>
          </a:prstGeom>
          <a:solidFill>
            <a:srgbClr val="D9D9D9"/>
          </a:solidFill>
          <a:ln w="9525">
            <a:noFill/>
            <a:miter lim="800000"/>
            <a:headEnd/>
            <a:tailEnd/>
          </a:ln>
          <a:effectLst/>
        </p:spPr>
        <p:txBody>
          <a:bodyPr vert="horz" wrap="square" lIns="0" tIns="0" rIns="0" bIns="0" numCol="1" anchor="ctr" anchorCtr="0" compatLnSpc="1">
            <a:prstTxWarp prst="textNoShape">
              <a:avLst/>
            </a:prstTxWarp>
          </a:bodyPr>
          <a:lstStyle>
            <a:defPPr>
              <a:defRPr lang="de-DE"/>
            </a:defPPr>
            <a:lvl1pPr marL="0" marR="0" indent="0" algn="ctr" defTabSz="599002" rtl="0" eaLnBrk="1" fontAlgn="base" latinLnBrk="0" hangingPunct="1">
              <a:lnSpc>
                <a:spcPct val="100000"/>
              </a:lnSpc>
              <a:spcBef>
                <a:spcPts val="0"/>
              </a:spcBef>
              <a:spcAft>
                <a:spcPts val="267"/>
              </a:spcAft>
              <a:buClr>
                <a:srgbClr val="000000"/>
              </a:buClr>
              <a:buSzPct val="100000"/>
              <a:buFont typeface="Times New Roman" pitchFamily="18" charset="0"/>
              <a:buNone/>
              <a:tabLst/>
              <a:defRPr sz="1200"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marL="0" marR="0" indent="0" algn="ctr" defTabSz="599002" rtl="0" eaLnBrk="1" fontAlgn="base" latinLnBrk="0" hangingPunct="1">
              <a:lnSpc>
                <a:spcPct val="100000"/>
              </a:lnSpc>
              <a:spcBef>
                <a:spcPts val="0"/>
              </a:spcBef>
              <a:spcAft>
                <a:spcPts val="200"/>
              </a:spcAft>
              <a:buClr>
                <a:srgbClr val="000000"/>
              </a:buClr>
              <a:buSzPct val="100000"/>
              <a:buFont typeface="Times New Roman" pitchFamily="18" charset="0"/>
              <a:buNone/>
              <a:tabLst/>
              <a:defRPr/>
            </a:pPr>
            <a:r>
              <a:rPr lang="de-DE" sz="1200" kern="1200" dirty="0">
                <a:solidFill>
                  <a:schemeClr val="tx1"/>
                </a:solidFill>
                <a:latin typeface="Arial" pitchFamily="34" charset="0"/>
              </a:rPr>
              <a:t>IAG Scientific Assembly</a:t>
            </a:r>
            <a:endParaRPr lang="en-GB" sz="1200" kern="1200" dirty="0">
              <a:solidFill>
                <a:schemeClr val="tx1"/>
              </a:solidFill>
              <a:latin typeface="Arial" pitchFamily="34" charset="0"/>
            </a:endParaRPr>
          </a:p>
          <a:p>
            <a:pPr marL="0" marR="0" indent="0" algn="ctr" defTabSz="599002" rtl="0" eaLnBrk="1" fontAlgn="base" latinLnBrk="0" hangingPunct="1">
              <a:lnSpc>
                <a:spcPct val="100000"/>
              </a:lnSpc>
              <a:spcBef>
                <a:spcPts val="0"/>
              </a:spcBef>
              <a:spcAft>
                <a:spcPts val="200"/>
              </a:spcAft>
              <a:buClr>
                <a:srgbClr val="000000"/>
              </a:buClr>
              <a:buSzPct val="100000"/>
              <a:buFont typeface="Times New Roman" pitchFamily="18" charset="0"/>
              <a:buNone/>
              <a:tabLst/>
              <a:defRPr/>
            </a:pPr>
            <a:r>
              <a:rPr lang="de-DE" sz="1200" kern="1200" dirty="0">
                <a:solidFill>
                  <a:schemeClr val="tx1"/>
                </a:solidFill>
                <a:latin typeface="Arial" pitchFamily="34" charset="0"/>
              </a:rPr>
              <a:t>Online, June</a:t>
            </a:r>
            <a:r>
              <a:rPr lang="de-DE" sz="1200" dirty="0">
                <a:latin typeface="Arial" pitchFamily="34" charset="0"/>
              </a:rPr>
              <a:t> 30, 2021</a:t>
            </a:r>
            <a:endParaRPr lang="de-DE" sz="1200" kern="1200" dirty="0">
              <a:solidFill>
                <a:schemeClr val="tx1"/>
              </a:solidFill>
              <a:latin typeface="Arial" pitchFamily="34" charset="0"/>
            </a:endParaRPr>
          </a:p>
        </p:txBody>
      </p:sp>
    </p:spTree>
    <p:extLst>
      <p:ext uri="{BB962C8B-B14F-4D97-AF65-F5344CB8AC3E}">
        <p14:creationId xmlns:p14="http://schemas.microsoft.com/office/powerpoint/2010/main" val="187360122"/>
      </p:ext>
    </p:extLst>
  </p:cSld>
  <p:clrMap bg1="lt1" tx1="dk1" bg2="lt2" tx2="dk2" accent1="accent1" accent2="accent2" accent3="accent3" accent4="accent4" accent5="accent5" accent6="accent6" hlink="hlink" folHlink="folHlink"/>
  <p:sldLayoutIdLst>
    <p:sldLayoutId id="2147483661" r:id="rId1"/>
    <p:sldLayoutId id="2147483664" r:id="rId2"/>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609585" algn="l" rtl="0" eaLnBrk="1" fontAlgn="base" hangingPunct="1">
        <a:spcBef>
          <a:spcPct val="0"/>
        </a:spcBef>
        <a:spcAft>
          <a:spcPct val="0"/>
        </a:spcAft>
        <a:defRPr sz="3200" b="1">
          <a:solidFill>
            <a:schemeClr val="tx2"/>
          </a:solidFill>
          <a:latin typeface="Arial" charset="0"/>
        </a:defRPr>
      </a:lvl6pPr>
      <a:lvl7pPr marL="1219170" algn="l" rtl="0" eaLnBrk="1" fontAlgn="base" hangingPunct="1">
        <a:spcBef>
          <a:spcPct val="0"/>
        </a:spcBef>
        <a:spcAft>
          <a:spcPct val="0"/>
        </a:spcAft>
        <a:defRPr sz="3200" b="1">
          <a:solidFill>
            <a:schemeClr val="tx2"/>
          </a:solidFill>
          <a:latin typeface="Arial" charset="0"/>
        </a:defRPr>
      </a:lvl7pPr>
      <a:lvl8pPr marL="1828754" algn="l" rtl="0" eaLnBrk="1" fontAlgn="base" hangingPunct="1">
        <a:spcBef>
          <a:spcPct val="0"/>
        </a:spcBef>
        <a:spcAft>
          <a:spcPct val="0"/>
        </a:spcAft>
        <a:defRPr sz="3200" b="1">
          <a:solidFill>
            <a:schemeClr val="tx2"/>
          </a:solidFill>
          <a:latin typeface="Arial" charset="0"/>
        </a:defRPr>
      </a:lvl8pPr>
      <a:lvl9pPr marL="2438339" algn="l" rtl="0" eaLnBrk="1" fontAlgn="base" hangingPunct="1">
        <a:spcBef>
          <a:spcPct val="0"/>
        </a:spcBef>
        <a:spcAft>
          <a:spcPct val="0"/>
        </a:spcAft>
        <a:defRPr sz="3200" b="1">
          <a:solidFill>
            <a:schemeClr val="tx2"/>
          </a:solidFill>
          <a:latin typeface="Arial" charset="0"/>
        </a:defRPr>
      </a:lvl9pPr>
    </p:titleStyle>
    <p:bodyStyle>
      <a:lvl1pPr marL="419090" indent="-419090" algn="l" rtl="0" eaLnBrk="1" fontAlgn="base" hangingPunct="1">
        <a:spcBef>
          <a:spcPct val="20000"/>
        </a:spcBef>
        <a:spcAft>
          <a:spcPct val="0"/>
        </a:spcAft>
        <a:buBlip>
          <a:blip r:embed="rId6"/>
        </a:buBlip>
        <a:defRPr sz="2667">
          <a:solidFill>
            <a:schemeClr val="tx1"/>
          </a:solidFill>
          <a:latin typeface="+mn-lt"/>
          <a:ea typeface="+mn-ea"/>
          <a:cs typeface="+mn-cs"/>
        </a:defRPr>
      </a:lvl1pPr>
      <a:lvl2pPr marL="1054074" indent="-419090" algn="l" rtl="0" eaLnBrk="1" fontAlgn="base" hangingPunct="1">
        <a:spcBef>
          <a:spcPct val="20000"/>
        </a:spcBef>
        <a:spcAft>
          <a:spcPct val="0"/>
        </a:spcAft>
        <a:buBlip>
          <a:blip r:embed="rId7"/>
        </a:buBlip>
        <a:defRPr>
          <a:solidFill>
            <a:schemeClr val="tx1"/>
          </a:solidFill>
          <a:latin typeface="+mn-lt"/>
        </a:defRPr>
      </a:lvl2pPr>
      <a:lvl3pPr marL="1612860" indent="-368291" algn="l" rtl="0" eaLnBrk="1" fontAlgn="base" hangingPunct="1">
        <a:spcBef>
          <a:spcPct val="20000"/>
        </a:spcBef>
        <a:spcAft>
          <a:spcPct val="0"/>
        </a:spcAft>
        <a:buBlip>
          <a:blip r:embed="rId8"/>
        </a:buBlip>
        <a:defRPr sz="2133">
          <a:solidFill>
            <a:schemeClr val="tx1"/>
          </a:solidFill>
          <a:latin typeface="+mn-lt"/>
        </a:defRPr>
      </a:lvl3pPr>
      <a:lvl4pPr marL="2209745" indent="-368291" algn="l" rtl="0" eaLnBrk="1" fontAlgn="base" hangingPunct="1">
        <a:spcBef>
          <a:spcPct val="20000"/>
        </a:spcBef>
        <a:spcAft>
          <a:spcPct val="0"/>
        </a:spcAft>
        <a:buBlip>
          <a:blip r:embed="rId8"/>
        </a:buBlip>
        <a:defRPr sz="2133">
          <a:solidFill>
            <a:schemeClr val="tx1"/>
          </a:solidFill>
          <a:latin typeface="+mn-lt"/>
        </a:defRPr>
      </a:lvl4pPr>
      <a:lvl5pPr marL="2793930" indent="-368291" algn="l" rtl="0" eaLnBrk="1" fontAlgn="base" hangingPunct="1">
        <a:spcBef>
          <a:spcPct val="20000"/>
        </a:spcBef>
        <a:spcAft>
          <a:spcPct val="0"/>
        </a:spcAft>
        <a:buBlip>
          <a:blip r:embed="rId8"/>
        </a:buBlip>
        <a:defRPr sz="2133">
          <a:solidFill>
            <a:schemeClr val="tx1"/>
          </a:solidFill>
          <a:latin typeface="+mn-lt"/>
        </a:defRPr>
      </a:lvl5pPr>
      <a:lvl6pPr marL="3352716" indent="-304792" algn="l" rtl="0" eaLnBrk="1" fontAlgn="base" hangingPunct="1">
        <a:spcBef>
          <a:spcPct val="20000"/>
        </a:spcBef>
        <a:spcAft>
          <a:spcPct val="0"/>
        </a:spcAft>
        <a:buSzPct val="60000"/>
        <a:buBlip>
          <a:blip r:embed="rId9"/>
        </a:buBlip>
        <a:defRPr sz="1867">
          <a:solidFill>
            <a:schemeClr val="tx1"/>
          </a:solidFill>
          <a:latin typeface="+mn-lt"/>
        </a:defRPr>
      </a:lvl6pPr>
      <a:lvl7pPr marL="3962301" indent="-304792" algn="l" rtl="0" eaLnBrk="1" fontAlgn="base" hangingPunct="1">
        <a:spcBef>
          <a:spcPct val="20000"/>
        </a:spcBef>
        <a:spcAft>
          <a:spcPct val="0"/>
        </a:spcAft>
        <a:buSzPct val="60000"/>
        <a:buBlip>
          <a:blip r:embed="rId9"/>
        </a:buBlip>
        <a:defRPr sz="1867">
          <a:solidFill>
            <a:schemeClr val="tx1"/>
          </a:solidFill>
          <a:latin typeface="+mn-lt"/>
        </a:defRPr>
      </a:lvl7pPr>
      <a:lvl8pPr marL="4571886" indent="-304792" algn="l" rtl="0" eaLnBrk="1" fontAlgn="base" hangingPunct="1">
        <a:spcBef>
          <a:spcPct val="20000"/>
        </a:spcBef>
        <a:spcAft>
          <a:spcPct val="0"/>
        </a:spcAft>
        <a:buSzPct val="60000"/>
        <a:buBlip>
          <a:blip r:embed="rId9"/>
        </a:buBlip>
        <a:defRPr sz="1867">
          <a:solidFill>
            <a:schemeClr val="tx1"/>
          </a:solidFill>
          <a:latin typeface="+mn-lt"/>
        </a:defRPr>
      </a:lvl8pPr>
      <a:lvl9pPr marL="5181470" indent="-304792" algn="l" rtl="0" eaLnBrk="1" fontAlgn="base" hangingPunct="1">
        <a:spcBef>
          <a:spcPct val="20000"/>
        </a:spcBef>
        <a:spcAft>
          <a:spcPct val="0"/>
        </a:spcAft>
        <a:buSzPct val="60000"/>
        <a:buBlip>
          <a:blip r:embed="rId9"/>
        </a:buBlip>
        <a:defRPr sz="1867">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geodesy.unr.edu/"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peng.yuan@kit.edu"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tif"/><Relationship Id="rId4" Type="http://schemas.openxmlformats.org/officeDocument/2006/relationships/image" Target="../media/image13.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ChangeArrowheads="1"/>
          </p:cNvSpPr>
          <p:nvPr/>
        </p:nvSpPr>
        <p:spPr bwMode="auto">
          <a:xfrm>
            <a:off x="395288" y="1484784"/>
            <a:ext cx="11173320" cy="1229131"/>
          </a:xfrm>
          <a:prstGeom prst="rect">
            <a:avLst/>
          </a:prstGeom>
          <a:noFill/>
          <a:ln w="9525">
            <a:noFill/>
            <a:miter lim="800000"/>
            <a:headEnd/>
            <a:tailEnd/>
          </a:ln>
        </p:spPr>
        <p:txBody>
          <a:bodyPr lIns="0" tIns="0" rIns="0" bIns="0" anchor="b"/>
          <a:lstStyle/>
          <a:p>
            <a:pPr algn="just">
              <a:lnSpc>
                <a:spcPct val="120000"/>
              </a:lnSpc>
              <a:spcAft>
                <a:spcPts val="0"/>
              </a:spcAft>
            </a:pPr>
            <a:r>
              <a:rPr lang="en-US" altLang="zh-CN" sz="3200" b="1" dirty="0">
                <a:ea typeface="Times New Roman" panose="02020603050405020304" pitchFamily="18" charset="0"/>
              </a:rPr>
              <a:t>Assessments of integrated water vapor from atmospheric </a:t>
            </a:r>
            <a:r>
              <a:rPr lang="en-US" altLang="zh-CN" sz="3200" b="1" dirty="0" err="1">
                <a:ea typeface="Times New Roman" panose="02020603050405020304" pitchFamily="18" charset="0"/>
              </a:rPr>
              <a:t>reanalyses</a:t>
            </a:r>
            <a:r>
              <a:rPr lang="en-US" altLang="zh-CN" sz="3200" b="1" dirty="0">
                <a:ea typeface="Times New Roman" panose="02020603050405020304" pitchFamily="18" charset="0"/>
              </a:rPr>
              <a:t> against ground-based GPS over Europe</a:t>
            </a:r>
            <a:endParaRPr lang="zh-CN" altLang="zh-CN" sz="3200" dirty="0">
              <a:ea typeface="Times New Roman" panose="02020603050405020304" pitchFamily="18" charset="0"/>
            </a:endParaRPr>
          </a:p>
        </p:txBody>
      </p:sp>
      <p:pic>
        <p:nvPicPr>
          <p:cNvPr id="5" name="Picture 13" descr="KIT-Logo-rgb_en">
            <a:extLst>
              <a:ext uri="{FF2B5EF4-FFF2-40B4-BE49-F238E27FC236}">
                <a16:creationId xmlns:a16="http://schemas.microsoft.com/office/drawing/2014/main" id="{869E5774-DD94-4BC6-B56C-A79ABB781005}"/>
              </a:ext>
            </a:extLst>
          </p:cNvPr>
          <p:cNvPicPr>
            <a:picLocks noChangeAspect="1" noChangeArrowheads="1"/>
          </p:cNvPicPr>
          <p:nvPr/>
        </p:nvPicPr>
        <p:blipFill>
          <a:blip r:embed="rId2" cstate="print"/>
          <a:srcRect/>
          <a:stretch>
            <a:fillRect/>
          </a:stretch>
        </p:blipFill>
        <p:spPr bwMode="auto">
          <a:xfrm>
            <a:off x="395288" y="333375"/>
            <a:ext cx="1619250" cy="747713"/>
          </a:xfrm>
          <a:prstGeom prst="rect">
            <a:avLst/>
          </a:prstGeom>
          <a:noFill/>
          <a:ln w="9525">
            <a:noFill/>
            <a:miter lim="800000"/>
            <a:headEnd/>
            <a:tailEnd/>
          </a:ln>
        </p:spPr>
      </p:pic>
      <p:sp>
        <p:nvSpPr>
          <p:cNvPr id="8" name="Rectangle 3">
            <a:extLst>
              <a:ext uri="{FF2B5EF4-FFF2-40B4-BE49-F238E27FC236}">
                <a16:creationId xmlns:a16="http://schemas.microsoft.com/office/drawing/2014/main" id="{46BE859C-0B24-4979-ABCA-8A2D883CBF4D}"/>
              </a:ext>
            </a:extLst>
          </p:cNvPr>
          <p:cNvSpPr>
            <a:spLocks noChangeArrowheads="1"/>
          </p:cNvSpPr>
          <p:nvPr/>
        </p:nvSpPr>
        <p:spPr bwMode="auto">
          <a:xfrm>
            <a:off x="1199456" y="3068960"/>
            <a:ext cx="9649072" cy="1872208"/>
          </a:xfrm>
          <a:prstGeom prst="rect">
            <a:avLst/>
          </a:prstGeom>
          <a:noFill/>
          <a:ln w="9525">
            <a:noFill/>
            <a:miter lim="800000"/>
            <a:headEnd/>
            <a:tailEnd/>
          </a:ln>
        </p:spPr>
        <p:txBody>
          <a:bodyPr lIns="0" tIns="0" rIns="0" bIns="0"/>
          <a:lstStyle/>
          <a:p>
            <a:pPr algn="just">
              <a:spcBef>
                <a:spcPts val="600"/>
              </a:spcBef>
              <a:spcAft>
                <a:spcPts val="600"/>
              </a:spcAft>
            </a:pPr>
            <a:r>
              <a:rPr lang="en-US" sz="2200" b="1" u="sng" dirty="0">
                <a:effectLst/>
                <a:latin typeface="Arial" panose="020B0604020202020204" pitchFamily="34" charset="0"/>
                <a:ea typeface="等线" panose="02010600030101010101" pitchFamily="2" charset="-122"/>
                <a:cs typeface="Times New Roman" panose="02020603050405020304" pitchFamily="18" charset="0"/>
              </a:rPr>
              <a:t>Peng Yuan</a:t>
            </a:r>
            <a:r>
              <a:rPr lang="en-US" sz="2200" b="1" u="sng" baseline="30000" dirty="0">
                <a:effectLst/>
                <a:latin typeface="Arial" panose="020B0604020202020204" pitchFamily="34" charset="0"/>
                <a:ea typeface="等线" panose="02010600030101010101" pitchFamily="2" charset="-122"/>
                <a:cs typeface="Times New Roman" panose="02020603050405020304" pitchFamily="18" charset="0"/>
              </a:rPr>
              <a:t>1</a:t>
            </a:r>
            <a:r>
              <a:rPr lang="en-US" sz="2200" dirty="0">
                <a:effectLst/>
                <a:latin typeface="Arial" panose="020B0604020202020204" pitchFamily="34" charset="0"/>
                <a:ea typeface="等线" panose="02010600030101010101" pitchFamily="2" charset="-122"/>
                <a:cs typeface="Times New Roman" panose="02020603050405020304" pitchFamily="18" charset="0"/>
              </a:rPr>
              <a:t>, Roeland Van Malderen</a:t>
            </a:r>
            <a:r>
              <a:rPr lang="en-US" sz="2200" baseline="30000" dirty="0">
                <a:effectLst/>
                <a:latin typeface="Arial" panose="020B0604020202020204" pitchFamily="34" charset="0"/>
                <a:ea typeface="等线" panose="02010600030101010101" pitchFamily="2" charset="-122"/>
                <a:cs typeface="Times New Roman" panose="02020603050405020304" pitchFamily="18" charset="0"/>
              </a:rPr>
              <a:t>2</a:t>
            </a:r>
            <a:r>
              <a:rPr lang="en-US" sz="2200" dirty="0">
                <a:effectLst/>
                <a:latin typeface="Arial" panose="020B0604020202020204" pitchFamily="34" charset="0"/>
                <a:ea typeface="等线" panose="02010600030101010101" pitchFamily="2" charset="-122"/>
                <a:cs typeface="Times New Roman" panose="02020603050405020304" pitchFamily="18" charset="0"/>
              </a:rPr>
              <a:t>, Xungang Yin</a:t>
            </a:r>
            <a:r>
              <a:rPr lang="en-US" sz="2200" baseline="30000" dirty="0">
                <a:effectLst/>
                <a:latin typeface="Arial" panose="020B0604020202020204" pitchFamily="34" charset="0"/>
                <a:ea typeface="等线" panose="02010600030101010101" pitchFamily="2" charset="-122"/>
                <a:cs typeface="Times New Roman" panose="02020603050405020304" pitchFamily="18" charset="0"/>
              </a:rPr>
              <a:t>3</a:t>
            </a:r>
            <a:r>
              <a:rPr lang="en-US" sz="2200" dirty="0">
                <a:effectLst/>
                <a:latin typeface="Arial" panose="020B0604020202020204" pitchFamily="34" charset="0"/>
                <a:ea typeface="等线" panose="02010600030101010101" pitchFamily="2" charset="-122"/>
                <a:cs typeface="Times New Roman" panose="02020603050405020304" pitchFamily="18" charset="0"/>
              </a:rPr>
              <a:t>, Hannes Vogelmann</a:t>
            </a:r>
            <a:r>
              <a:rPr lang="en-US" sz="2200" baseline="30000" dirty="0">
                <a:effectLst/>
                <a:latin typeface="Arial" panose="020B0604020202020204" pitchFamily="34" charset="0"/>
                <a:ea typeface="等线" panose="02010600030101010101" pitchFamily="2" charset="-122"/>
                <a:cs typeface="Times New Roman" panose="02020603050405020304" pitchFamily="18" charset="0"/>
              </a:rPr>
              <a:t>4</a:t>
            </a:r>
            <a:r>
              <a:rPr lang="en-US" sz="2200" dirty="0">
                <a:effectLst/>
                <a:latin typeface="Arial" panose="020B0604020202020204" pitchFamily="34" charset="0"/>
                <a:ea typeface="等线" panose="02010600030101010101" pitchFamily="2" charset="-122"/>
                <a:cs typeface="Times New Roman" panose="02020603050405020304" pitchFamily="18" charset="0"/>
              </a:rPr>
              <a:t>,</a:t>
            </a:r>
            <a:r>
              <a:rPr lang="en-US" sz="2200" b="1" dirty="0">
                <a:effectLst/>
                <a:latin typeface="Arial" panose="020B0604020202020204" pitchFamily="34" charset="0"/>
                <a:ea typeface="等线" panose="02010600030101010101" pitchFamily="2" charset="-122"/>
                <a:cs typeface="Times New Roman" panose="02020603050405020304" pitchFamily="18" charset="0"/>
              </a:rPr>
              <a:t> </a:t>
            </a:r>
            <a:r>
              <a:rPr lang="en-US" sz="2200" dirty="0">
                <a:effectLst/>
                <a:latin typeface="Arial" panose="020B0604020202020204" pitchFamily="34" charset="0"/>
                <a:ea typeface="等线" panose="02010600030101010101" pitchFamily="2" charset="-122"/>
                <a:cs typeface="Times New Roman" panose="02020603050405020304" pitchFamily="18" charset="0"/>
              </a:rPr>
              <a:t>Joseph Awange</a:t>
            </a:r>
            <a:r>
              <a:rPr lang="en-US" sz="2200" baseline="30000" dirty="0">
                <a:effectLst/>
                <a:latin typeface="Arial" panose="020B0604020202020204" pitchFamily="34" charset="0"/>
                <a:ea typeface="等线" panose="02010600030101010101" pitchFamily="2" charset="-122"/>
                <a:cs typeface="Times New Roman" panose="02020603050405020304" pitchFamily="18" charset="0"/>
              </a:rPr>
              <a:t>5</a:t>
            </a:r>
            <a:r>
              <a:rPr lang="en-US" sz="2200" dirty="0">
                <a:effectLst/>
                <a:latin typeface="Arial" panose="020B0604020202020204" pitchFamily="34" charset="0"/>
                <a:ea typeface="等线" panose="02010600030101010101" pitchFamily="2" charset="-122"/>
                <a:cs typeface="Times New Roman" panose="02020603050405020304" pitchFamily="18" charset="0"/>
              </a:rPr>
              <a:t>,  </a:t>
            </a:r>
            <a:r>
              <a:rPr lang="en-US" sz="2200" dirty="0" err="1">
                <a:effectLst/>
                <a:latin typeface="Arial" panose="020B0604020202020204" pitchFamily="34" charset="0"/>
                <a:ea typeface="等线" panose="02010600030101010101" pitchFamily="2" charset="-122"/>
                <a:cs typeface="Times New Roman" panose="02020603050405020304" pitchFamily="18" charset="0"/>
              </a:rPr>
              <a:t>Hansjörg</a:t>
            </a:r>
            <a:r>
              <a:rPr lang="en-US" sz="2200" dirty="0">
                <a:effectLst/>
                <a:latin typeface="Arial" panose="020B0604020202020204" pitchFamily="34" charset="0"/>
                <a:ea typeface="等线" panose="02010600030101010101" pitchFamily="2" charset="-122"/>
                <a:cs typeface="Times New Roman" panose="02020603050405020304" pitchFamily="18" charset="0"/>
              </a:rPr>
              <a:t> Kutterer</a:t>
            </a:r>
            <a:r>
              <a:rPr lang="en-US" sz="2200" baseline="30000" dirty="0">
                <a:effectLst/>
                <a:latin typeface="Arial" panose="020B0604020202020204" pitchFamily="34" charset="0"/>
                <a:ea typeface="等线" panose="02010600030101010101" pitchFamily="2" charset="-122"/>
                <a:cs typeface="Times New Roman" panose="02020603050405020304" pitchFamily="18" charset="0"/>
              </a:rPr>
              <a:t>1</a:t>
            </a:r>
            <a:endParaRPr lang="en-US" sz="2200" dirty="0">
              <a:effectLst/>
              <a:latin typeface="Calibri" panose="020F0502020204030204" pitchFamily="34" charset="0"/>
              <a:ea typeface="等线" panose="02010600030101010101" pitchFamily="2" charset="-122"/>
              <a:cs typeface="Times New Roman" panose="02020603050405020304" pitchFamily="18" charset="0"/>
            </a:endParaRPr>
          </a:p>
          <a:p>
            <a:pPr algn="just">
              <a:spcBef>
                <a:spcPts val="400"/>
              </a:spcBef>
              <a:spcAft>
                <a:spcPts val="400"/>
              </a:spcAft>
            </a:pPr>
            <a:r>
              <a:rPr lang="en-US" sz="1800" dirty="0">
                <a:effectLst/>
                <a:latin typeface="Arial" panose="020B0604020202020204" pitchFamily="34" charset="0"/>
                <a:ea typeface="等线" panose="02010600030101010101" pitchFamily="2" charset="-122"/>
                <a:cs typeface="Times New Roman" panose="02020603050405020304" pitchFamily="18" charset="0"/>
              </a:rPr>
              <a:t>1 </a:t>
            </a:r>
            <a:r>
              <a:rPr lang="en-US" sz="1600" dirty="0">
                <a:effectLst/>
                <a:latin typeface="Arial" panose="020B0604020202020204" pitchFamily="34" charset="0"/>
                <a:ea typeface="等线" panose="02010600030101010101" pitchFamily="2" charset="-122"/>
                <a:cs typeface="Times New Roman" panose="02020603050405020304" pitchFamily="18" charset="0"/>
              </a:rPr>
              <a:t>Karlsruhe Institute of Technology, Geodetic Institute, Karlsruhe, Germany</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spcBef>
                <a:spcPts val="400"/>
              </a:spcBef>
              <a:spcAft>
                <a:spcPts val="400"/>
              </a:spcAft>
            </a:pPr>
            <a:r>
              <a:rPr lang="en-US" sz="1600" dirty="0">
                <a:effectLst/>
                <a:latin typeface="Arial" panose="020B0604020202020204" pitchFamily="34" charset="0"/>
                <a:ea typeface="等线" panose="02010600030101010101" pitchFamily="2" charset="-122"/>
                <a:cs typeface="Times New Roman" panose="02020603050405020304" pitchFamily="18" charset="0"/>
              </a:rPr>
              <a:t>2 Royal Meteorological Institute of Belgium, Brussels, Belgium</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spcBef>
                <a:spcPts val="400"/>
              </a:spcBef>
              <a:spcAft>
                <a:spcPts val="400"/>
              </a:spcAft>
            </a:pPr>
            <a:r>
              <a:rPr lang="en-US" sz="1600" dirty="0">
                <a:effectLst/>
                <a:latin typeface="Arial" panose="020B0604020202020204" pitchFamily="34" charset="0"/>
                <a:ea typeface="等线" panose="02010600030101010101" pitchFamily="2" charset="-122"/>
                <a:cs typeface="Times New Roman" panose="02020603050405020304" pitchFamily="18" charset="0"/>
              </a:rPr>
              <a:t>3 Riverside Technology Inc, Asheville, North Carolina, USA</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spcBef>
                <a:spcPts val="400"/>
              </a:spcBef>
              <a:spcAft>
                <a:spcPts val="400"/>
              </a:spcAft>
            </a:pPr>
            <a:r>
              <a:rPr lang="en-US" sz="1600" dirty="0">
                <a:effectLst/>
                <a:latin typeface="Arial" panose="020B0604020202020204" pitchFamily="34" charset="0"/>
                <a:ea typeface="等线" panose="02010600030101010101" pitchFamily="2" charset="-122"/>
                <a:cs typeface="Times New Roman" panose="02020603050405020304" pitchFamily="18" charset="0"/>
              </a:rPr>
              <a:t>4 Karlsruhe Institute of Technology, IMK-IFU, Garmisch-Partenkirchen, Germany</a:t>
            </a:r>
            <a:endParaRPr lang="en-US" sz="1600" dirty="0">
              <a:effectLst/>
              <a:latin typeface="Calibri" panose="020F0502020204030204" pitchFamily="34" charset="0"/>
              <a:ea typeface="等线" panose="02010600030101010101" pitchFamily="2" charset="-122"/>
              <a:cs typeface="Times New Roman" panose="02020603050405020304" pitchFamily="18" charset="0"/>
            </a:endParaRPr>
          </a:p>
          <a:p>
            <a:pPr>
              <a:spcBef>
                <a:spcPts val="400"/>
              </a:spcBef>
              <a:spcAft>
                <a:spcPts val="400"/>
              </a:spcAft>
            </a:pPr>
            <a:r>
              <a:rPr lang="en-US" sz="1600" dirty="0">
                <a:effectLst/>
                <a:latin typeface="Arial" panose="020B0604020202020204" pitchFamily="34" charset="0"/>
                <a:ea typeface="等线" panose="02010600030101010101" pitchFamily="2" charset="-122"/>
                <a:cs typeface="Times New Roman" panose="02020603050405020304" pitchFamily="18" charset="0"/>
              </a:rPr>
              <a:t>5 Curtin University, School of Earth and Planetary Sciences, Perth, Australia</a:t>
            </a:r>
            <a:br>
              <a:rPr lang="en-GB" sz="2000" dirty="0"/>
            </a:br>
            <a:endParaRPr lang="de-DE" sz="2000" b="1" dirty="0">
              <a:solidFill>
                <a:srgbClr val="000000"/>
              </a:solidFill>
            </a:endParaRPr>
          </a:p>
        </p:txBody>
      </p:sp>
      <p:sp>
        <p:nvSpPr>
          <p:cNvPr id="9" name="Text Box 10">
            <a:extLst>
              <a:ext uri="{FF2B5EF4-FFF2-40B4-BE49-F238E27FC236}">
                <a16:creationId xmlns:a16="http://schemas.microsoft.com/office/drawing/2014/main" id="{30673EDA-0FB7-45F3-96EB-955DC7205C44}"/>
              </a:ext>
            </a:extLst>
          </p:cNvPr>
          <p:cNvSpPr txBox="1">
            <a:spLocks noChangeArrowheads="1"/>
          </p:cNvSpPr>
          <p:nvPr/>
        </p:nvSpPr>
        <p:spPr bwMode="auto">
          <a:xfrm>
            <a:off x="1055440" y="5949280"/>
            <a:ext cx="9577064" cy="504056"/>
          </a:xfrm>
          <a:prstGeom prst="rect">
            <a:avLst/>
          </a:prstGeom>
          <a:noFill/>
          <a:ln w="9525">
            <a:noFill/>
            <a:miter lim="800000"/>
            <a:headEnd/>
            <a:tailEnd/>
          </a:ln>
          <a:effectLst/>
        </p:spPr>
        <p:txBody>
          <a:bodyPr lIns="0" tIns="0" rIns="0" bIns="0"/>
          <a:lstStyle/>
          <a:p>
            <a:pPr algn="ctr">
              <a:spcBef>
                <a:spcPts val="0"/>
              </a:spcBef>
              <a:spcAft>
                <a:spcPts val="200"/>
              </a:spcAft>
              <a:defRPr/>
            </a:pPr>
            <a:r>
              <a:rPr lang="en-US" sz="2200" b="1" i="0" dirty="0">
                <a:solidFill>
                  <a:srgbClr val="333333"/>
                </a:solidFill>
                <a:effectLst/>
                <a:latin typeface="Arial" panose="020B0604020202020204" pitchFamily="34" charset="0"/>
              </a:rPr>
              <a:t>IAG Scientific Assembly, Beijing, China (online</a:t>
            </a:r>
            <a:r>
              <a:rPr lang="en-US" sz="2200" b="1" dirty="0">
                <a:solidFill>
                  <a:srgbClr val="333333"/>
                </a:solidFill>
                <a:latin typeface="Arial" panose="020B0604020202020204" pitchFamily="34" charset="0"/>
              </a:rPr>
              <a:t>), June 28–July 2, 2021</a:t>
            </a:r>
            <a:r>
              <a:rPr lang="en-GB" sz="2200" b="1" dirty="0">
                <a:solidFill>
                  <a:srgbClr val="333333"/>
                </a:solidFill>
                <a:latin typeface="Arial" panose="020B0604020202020204" pitchFamily="34" charset="0"/>
              </a:rPr>
              <a:t> </a:t>
            </a:r>
            <a:endParaRPr lang="de-DE" sz="2200" b="1" dirty="0">
              <a:solidFill>
                <a:srgbClr val="333333"/>
              </a:solidFill>
              <a:latin typeface="Arial" panose="020B0604020202020204" pitchFamily="34" charset="0"/>
            </a:endParaRPr>
          </a:p>
        </p:txBody>
      </p:sp>
      <p:sp>
        <p:nvSpPr>
          <p:cNvPr id="11" name="TextBox 10">
            <a:extLst>
              <a:ext uri="{FF2B5EF4-FFF2-40B4-BE49-F238E27FC236}">
                <a16:creationId xmlns:a16="http://schemas.microsoft.com/office/drawing/2014/main" id="{C323AC1E-317C-4C16-92FE-4FE34510F789}"/>
              </a:ext>
            </a:extLst>
          </p:cNvPr>
          <p:cNvSpPr txBox="1"/>
          <p:nvPr/>
        </p:nvSpPr>
        <p:spPr>
          <a:xfrm>
            <a:off x="6754098" y="260648"/>
            <a:ext cx="6110654" cy="369332"/>
          </a:xfrm>
          <a:prstGeom prst="rect">
            <a:avLst/>
          </a:prstGeom>
          <a:noFill/>
        </p:spPr>
        <p:txBody>
          <a:bodyPr wrap="square">
            <a:spAutoFit/>
          </a:bodyPr>
          <a:lstStyle/>
          <a:p>
            <a:r>
              <a:rPr lang="en-US" b="0" i="1" dirty="0">
                <a:solidFill>
                  <a:schemeClr val="bg1">
                    <a:lumMod val="50000"/>
                  </a:schemeClr>
                </a:solidFill>
                <a:effectLst/>
                <a:latin typeface="Arial" panose="020B0604020202020204" pitchFamily="34" charset="0"/>
              </a:rPr>
              <a:t>Session 6.2 ICCC Geodesy for Climate Research</a:t>
            </a:r>
            <a:endParaRPr lang="en-US" dirty="0">
              <a:solidFill>
                <a:schemeClr val="bg1">
                  <a:lumMod val="50000"/>
                </a:schemeClr>
              </a:solidFill>
            </a:endParaRPr>
          </a:p>
        </p:txBody>
      </p:sp>
    </p:spTree>
    <p:extLst>
      <p:ext uri="{BB962C8B-B14F-4D97-AF65-F5344CB8AC3E}">
        <p14:creationId xmlns:p14="http://schemas.microsoft.com/office/powerpoint/2010/main" val="129720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D3572A-FFC8-4C99-90C6-74EC1C1C53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5" y="652231"/>
            <a:ext cx="5762625" cy="5753100"/>
          </a:xfrm>
          <a:prstGeom prst="rect">
            <a:avLst/>
          </a:prstGeom>
          <a:noFill/>
          <a:ln>
            <a:noFill/>
          </a:ln>
        </p:spPr>
      </p:pic>
      <p:sp>
        <p:nvSpPr>
          <p:cNvPr id="2" name="Title 1">
            <a:extLst>
              <a:ext uri="{FF2B5EF4-FFF2-40B4-BE49-F238E27FC236}">
                <a16:creationId xmlns:a16="http://schemas.microsoft.com/office/drawing/2014/main" id="{BB08D53D-FEC2-4423-8184-FC3A8330CC8F}"/>
              </a:ext>
            </a:extLst>
          </p:cNvPr>
          <p:cNvSpPr>
            <a:spLocks noGrp="1"/>
          </p:cNvSpPr>
          <p:nvPr>
            <p:ph type="title"/>
          </p:nvPr>
        </p:nvSpPr>
        <p:spPr>
          <a:xfrm>
            <a:off x="520702" y="260648"/>
            <a:ext cx="9751762" cy="561975"/>
          </a:xfrm>
        </p:spPr>
        <p:txBody>
          <a:bodyPr/>
          <a:lstStyle/>
          <a:p>
            <a:r>
              <a:rPr lang="en-US" altLang="zh-CN" sz="3200" dirty="0"/>
              <a:t>Consistency in hourly diurnal anomalies</a:t>
            </a:r>
            <a:endParaRPr lang="en-GB" dirty="0"/>
          </a:p>
        </p:txBody>
      </p:sp>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7" name="Rectangle 3">
            <a:extLst>
              <a:ext uri="{FF2B5EF4-FFF2-40B4-BE49-F238E27FC236}">
                <a16:creationId xmlns:a16="http://schemas.microsoft.com/office/drawing/2014/main" id="{D250FFDC-681A-45FC-8E1C-40C4F2158FAC}"/>
              </a:ext>
            </a:extLst>
          </p:cNvPr>
          <p:cNvSpPr>
            <a:spLocks noChangeArrowheads="1"/>
          </p:cNvSpPr>
          <p:nvPr/>
        </p:nvSpPr>
        <p:spPr bwMode="auto">
          <a:xfrm>
            <a:off x="6023992" y="1044025"/>
            <a:ext cx="57606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a:t>
            </a:r>
            <a:r>
              <a:rPr lang="en-US" sz="1600" dirty="0">
                <a:latin typeface="Arial" panose="020B0604020202020204" pitchFamily="34" charset="0"/>
              </a:rPr>
              <a:t>Scatterplot of the hourly relative anomalies from the daily mean IWV in percentage for the 108 GPS stations</a:t>
            </a:r>
            <a:endParaRPr lang="en-US" altLang="en-US" sz="1600" dirty="0">
              <a:latin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1F0A4484-7E06-43D6-9D77-1211D8A6331D}"/>
                  </a:ext>
                </a:extLst>
              </p:cNvPr>
              <p:cNvSpPr/>
              <p:nvPr/>
            </p:nvSpPr>
            <p:spPr>
              <a:xfrm>
                <a:off x="6096000" y="2263895"/>
                <a:ext cx="5904656" cy="1758879"/>
              </a:xfrm>
              <a:prstGeom prst="rect">
                <a:avLst/>
              </a:prstGeom>
              <a:ln w="19050">
                <a:solidFill>
                  <a:srgbClr val="0000FF"/>
                </a:solidFill>
              </a:ln>
            </p:spPr>
            <p:txBody>
              <a:bodyPr wrap="square">
                <a:spAutoFit/>
              </a:bodyPr>
              <a:lstStyle/>
              <a:p>
                <a:pPr marL="288000" lvl="1" indent="-288000" algn="just">
                  <a:lnSpc>
                    <a:spcPct val="110000"/>
                  </a:lnSpc>
                  <a:spcBef>
                    <a:spcPts val="900"/>
                  </a:spcBef>
                  <a:buBlip>
                    <a:blip r:embed="rId4"/>
                  </a:buBlip>
                </a:pPr>
                <a:r>
                  <a:rPr lang="en-US" sz="2000" dirty="0"/>
                  <a:t>Amplitudes of IWV diurnal anomalies (</a:t>
                </a:r>
                <a14:m>
                  <m:oMath xmlns:m="http://schemas.openxmlformats.org/officeDocument/2006/math">
                    <m:r>
                      <a:rPr lang="en-US" sz="2000" b="0" i="0" smtClean="0">
                        <a:latin typeface="Cambria Math" panose="02040503050406030204" pitchFamily="18" charset="0"/>
                      </a:rPr>
                      <m:t>−100</m:t>
                    </m:r>
                    <m:r>
                      <a:rPr lang="en-GB" sz="2000">
                        <a:latin typeface="Cambria Math" panose="02040503050406030204" pitchFamily="18" charset="0"/>
                      </a:rPr>
                      <m:t>%</m:t>
                    </m:r>
                  </m:oMath>
                </a14:m>
                <a:r>
                  <a:rPr lang="en-US" sz="2000" dirty="0"/>
                  <a:t> to </a:t>
                </a:r>
                <a14:m>
                  <m:oMath xmlns:m="http://schemas.openxmlformats.org/officeDocument/2006/math">
                    <m:r>
                      <a:rPr lang="en-US" sz="2000" dirty="0" smtClean="0">
                        <a:latin typeface="Cambria Math" panose="02040503050406030204" pitchFamily="18" charset="0"/>
                      </a:rPr>
                      <m:t>2</m:t>
                    </m:r>
                    <m:r>
                      <a:rPr lang="en-US" sz="2000">
                        <a:latin typeface="Cambria Math" panose="02040503050406030204" pitchFamily="18" charset="0"/>
                      </a:rPr>
                      <m:t>00</m:t>
                    </m:r>
                    <m:r>
                      <a:rPr lang="en-GB" sz="2000">
                        <a:latin typeface="Cambria Math" panose="02040503050406030204" pitchFamily="18" charset="0"/>
                      </a:rPr>
                      <m:t>%</m:t>
                    </m:r>
                  </m:oMath>
                </a14:m>
                <a:r>
                  <a:rPr lang="en-US" sz="2000" dirty="0"/>
                  <a:t>) can be much larger than the associated daily average values, indicting the much more intensive high-frequency variabilities due to extreme weather events</a:t>
                </a:r>
              </a:p>
            </p:txBody>
          </p:sp>
        </mc:Choice>
        <mc:Fallback>
          <p:sp>
            <p:nvSpPr>
              <p:cNvPr id="10" name="Rectangle 9">
                <a:extLst>
                  <a:ext uri="{FF2B5EF4-FFF2-40B4-BE49-F238E27FC236}">
                    <a16:creationId xmlns:a16="http://schemas.microsoft.com/office/drawing/2014/main" id="{1F0A4484-7E06-43D6-9D77-1211D8A6331D}"/>
                  </a:ext>
                </a:extLst>
              </p:cNvPr>
              <p:cNvSpPr>
                <a:spLocks noRot="1" noChangeAspect="1" noMove="1" noResize="1" noEditPoints="1" noAdjustHandles="1" noChangeArrowheads="1" noChangeShapeType="1" noTextEdit="1"/>
              </p:cNvSpPr>
              <p:nvPr/>
            </p:nvSpPr>
            <p:spPr>
              <a:xfrm>
                <a:off x="6096000" y="2263895"/>
                <a:ext cx="5904656" cy="1758879"/>
              </a:xfrm>
              <a:prstGeom prst="rect">
                <a:avLst/>
              </a:prstGeom>
              <a:blipFill>
                <a:blip r:embed="rId5"/>
                <a:stretch>
                  <a:fillRect t="-1027" r="-823" b="-4452"/>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408533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CA3A1D-8825-4ED7-89C9-18BCECEF6E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84" y="980728"/>
            <a:ext cx="11520000" cy="2663671"/>
          </a:xfrm>
          <a:prstGeom prst="rect">
            <a:avLst/>
          </a:prstGeom>
          <a:noFill/>
          <a:ln>
            <a:noFill/>
          </a:ln>
        </p:spPr>
      </p:pic>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7" name="TextBox 6">
            <a:extLst>
              <a:ext uri="{FF2B5EF4-FFF2-40B4-BE49-F238E27FC236}">
                <a16:creationId xmlns:a16="http://schemas.microsoft.com/office/drawing/2014/main" id="{1EA61A48-2822-4AB5-AA43-760C8FAEF171}"/>
              </a:ext>
            </a:extLst>
          </p:cNvPr>
          <p:cNvSpPr txBox="1"/>
          <p:nvPr/>
        </p:nvSpPr>
        <p:spPr>
          <a:xfrm>
            <a:off x="263352" y="3501008"/>
            <a:ext cx="11665296" cy="58477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b="1" dirty="0">
                <a:latin typeface="Arial" panose="020B0604020202020204" pitchFamily="34" charset="0"/>
              </a:rPr>
              <a:t>Fig. </a:t>
            </a:r>
            <a:r>
              <a:rPr lang="en-US" altLang="en-US" sz="1600" dirty="0">
                <a:latin typeface="Arial" panose="020B0604020202020204" pitchFamily="34" charset="0"/>
              </a:rPr>
              <a:t>Boxplot of the KGE </a:t>
            </a:r>
            <a:r>
              <a:rPr lang="en-US" altLang="en-US" sz="1600" dirty="0" err="1">
                <a:latin typeface="Arial" panose="020B0604020202020204" pitchFamily="34" charset="0"/>
              </a:rPr>
              <a:t>paramters</a:t>
            </a:r>
            <a:r>
              <a:rPr lang="en-US" altLang="en-US" sz="1600" dirty="0">
                <a:latin typeface="Arial" panose="020B0604020202020204" pitchFamily="34" charset="0"/>
              </a:rPr>
              <a:t> for the hourly relative anomalies of IWV from the six </a:t>
            </a:r>
            <a:r>
              <a:rPr lang="en-US" altLang="en-US" sz="1600" dirty="0" err="1">
                <a:latin typeface="Arial" panose="020B0604020202020204" pitchFamily="34" charset="0"/>
              </a:rPr>
              <a:t>reanalyses</a:t>
            </a:r>
            <a:r>
              <a:rPr lang="en-US" altLang="en-US" sz="1600" dirty="0">
                <a:latin typeface="Arial" panose="020B0604020202020204" pitchFamily="34" charset="0"/>
              </a:rPr>
              <a:t> against GPS for the 108 GPS stations. Note that the mean values of anomalies are always equal to zero so that no bias was considered</a:t>
            </a:r>
            <a:endParaRPr lang="en-US" sz="1400" dirty="0">
              <a:effectLst/>
              <a:latin typeface="Calibri" panose="020F0502020204030204" pitchFamily="34" charset="0"/>
              <a:ea typeface="等线" panose="02010600030101010101" pitchFamily="2" charset="-122"/>
              <a:cs typeface="Times New Roman" panose="02020603050405020304" pitchFamily="18" charset="0"/>
            </a:endParaRPr>
          </a:p>
        </p:txBody>
      </p:sp>
      <p:sp>
        <p:nvSpPr>
          <p:cNvPr id="9" name="Title 1">
            <a:extLst>
              <a:ext uri="{FF2B5EF4-FFF2-40B4-BE49-F238E27FC236}">
                <a16:creationId xmlns:a16="http://schemas.microsoft.com/office/drawing/2014/main" id="{5162A8CD-8B3E-4A23-8797-E67F20698986}"/>
              </a:ext>
            </a:extLst>
          </p:cNvPr>
          <p:cNvSpPr>
            <a:spLocks noGrp="1"/>
          </p:cNvSpPr>
          <p:nvPr>
            <p:ph type="title"/>
          </p:nvPr>
        </p:nvSpPr>
        <p:spPr>
          <a:xfrm>
            <a:off x="520702" y="260648"/>
            <a:ext cx="9751762" cy="561975"/>
          </a:xfrm>
        </p:spPr>
        <p:txBody>
          <a:bodyPr/>
          <a:lstStyle/>
          <a:p>
            <a:r>
              <a:rPr lang="en-US" altLang="zh-CN" sz="3200" dirty="0"/>
              <a:t>Consistency in hourly diurnal anomalies</a:t>
            </a:r>
            <a:endParaRPr lang="en-GB" dirty="0"/>
          </a:p>
        </p:txBody>
      </p:sp>
      <p:sp>
        <p:nvSpPr>
          <p:cNvPr id="10" name="Rectangle 9">
            <a:extLst>
              <a:ext uri="{FF2B5EF4-FFF2-40B4-BE49-F238E27FC236}">
                <a16:creationId xmlns:a16="http://schemas.microsoft.com/office/drawing/2014/main" id="{D0D2090C-DA6D-4671-A330-6954422E987C}"/>
              </a:ext>
            </a:extLst>
          </p:cNvPr>
          <p:cNvSpPr/>
          <p:nvPr/>
        </p:nvSpPr>
        <p:spPr>
          <a:xfrm>
            <a:off x="191344" y="4221088"/>
            <a:ext cx="11812780" cy="1874296"/>
          </a:xfrm>
          <a:prstGeom prst="rect">
            <a:avLst/>
          </a:prstGeom>
          <a:ln w="19050">
            <a:solidFill>
              <a:srgbClr val="0000FF"/>
            </a:solidFill>
          </a:ln>
        </p:spPr>
        <p:txBody>
          <a:bodyPr wrap="square">
            <a:spAutoFit/>
          </a:bodyPr>
          <a:lstStyle/>
          <a:p>
            <a:pPr marL="288000" lvl="1" indent="-288000" algn="just">
              <a:lnSpc>
                <a:spcPct val="110000"/>
              </a:lnSpc>
              <a:spcBef>
                <a:spcPts val="900"/>
              </a:spcBef>
              <a:buBlip>
                <a:blip r:embed="rId4"/>
              </a:buBlip>
            </a:pPr>
            <a:r>
              <a:rPr lang="en-US" sz="2000" dirty="0"/>
              <a:t>ERA5 performs the best </a:t>
            </a:r>
            <a:r>
              <a:rPr lang="en-US" altLang="zh-CN" sz="2000" dirty="0"/>
              <a:t>in reproduce the diurnal anomalies</a:t>
            </a:r>
            <a:r>
              <a:rPr lang="en-US" sz="2000" dirty="0"/>
              <a:t>, confirming the benefit of its improved spatio-temporal resolution (0.25°×0.25°, 1-hourly) and indicating that it can be used for the diagnosis of extreme weather events</a:t>
            </a:r>
          </a:p>
          <a:p>
            <a:pPr marL="288000" lvl="1" indent="-288000" algn="just">
              <a:lnSpc>
                <a:spcPct val="110000"/>
              </a:lnSpc>
              <a:spcBef>
                <a:spcPts val="900"/>
              </a:spcBef>
              <a:buBlip>
                <a:blip r:embed="rId4"/>
              </a:buBlip>
            </a:pPr>
            <a:r>
              <a:rPr lang="en-GB" altLang="zh-CN" sz="2000" dirty="0"/>
              <a:t>MERRA2 ranks the second best which could be due to its temporal resolution (</a:t>
            </a:r>
            <a:r>
              <a:rPr lang="en-US" sz="2000" dirty="0"/>
              <a:t>3-hourly</a:t>
            </a:r>
            <a:r>
              <a:rPr lang="en-GB" altLang="zh-CN" sz="2000" dirty="0"/>
              <a:t>) better than the other four reanalyses (</a:t>
            </a:r>
            <a:r>
              <a:rPr lang="en-US" sz="2000" dirty="0"/>
              <a:t>6-hourly</a:t>
            </a:r>
            <a:r>
              <a:rPr lang="en-GB" altLang="zh-CN" sz="2000" dirty="0"/>
              <a:t>) </a:t>
            </a:r>
          </a:p>
        </p:txBody>
      </p:sp>
    </p:spTree>
    <p:extLst>
      <p:ext uri="{BB962C8B-B14F-4D97-AF65-F5344CB8AC3E}">
        <p14:creationId xmlns:p14="http://schemas.microsoft.com/office/powerpoint/2010/main" val="154264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9" name="Title 1">
            <a:extLst>
              <a:ext uri="{FF2B5EF4-FFF2-40B4-BE49-F238E27FC236}">
                <a16:creationId xmlns:a16="http://schemas.microsoft.com/office/drawing/2014/main" id="{5162A8CD-8B3E-4A23-8797-E67F20698986}"/>
              </a:ext>
            </a:extLst>
          </p:cNvPr>
          <p:cNvSpPr>
            <a:spLocks noGrp="1"/>
          </p:cNvSpPr>
          <p:nvPr>
            <p:ph type="title"/>
          </p:nvPr>
        </p:nvSpPr>
        <p:spPr>
          <a:xfrm>
            <a:off x="520702" y="260648"/>
            <a:ext cx="9751762" cy="561975"/>
          </a:xfrm>
        </p:spPr>
        <p:txBody>
          <a:bodyPr/>
          <a:lstStyle/>
          <a:p>
            <a:r>
              <a:rPr lang="en-US" altLang="zh-CN" sz="3200" dirty="0"/>
              <a:t>Consistency in monthly annual cycle</a:t>
            </a:r>
            <a:endParaRPr lang="en-GB" dirty="0"/>
          </a:p>
        </p:txBody>
      </p:sp>
      <p:pic>
        <p:nvPicPr>
          <p:cNvPr id="3073" name="Picture 21">
            <a:extLst>
              <a:ext uri="{FF2B5EF4-FFF2-40B4-BE49-F238E27FC236}">
                <a16:creationId xmlns:a16="http://schemas.microsoft.com/office/drawing/2014/main" id="{CA3A98E5-AF2B-4A1F-AF69-BE1485F0F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64" y="908720"/>
            <a:ext cx="11880000" cy="297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D275392B-DF3B-41C5-AC64-EAA215F477E4}"/>
              </a:ext>
            </a:extLst>
          </p:cNvPr>
          <p:cNvSpPr>
            <a:spLocks noChangeArrowheads="1"/>
          </p:cNvSpPr>
          <p:nvPr/>
        </p:nvSpPr>
        <p:spPr bwMode="auto">
          <a:xfrm>
            <a:off x="0" y="1676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01A8535F-764E-4EE3-A57D-0ED03CF1B686}"/>
              </a:ext>
            </a:extLst>
          </p:cNvPr>
          <p:cNvSpPr txBox="1"/>
          <p:nvPr/>
        </p:nvSpPr>
        <p:spPr>
          <a:xfrm>
            <a:off x="407368" y="3933056"/>
            <a:ext cx="11449272" cy="646331"/>
          </a:xfrm>
          <a:prstGeom prst="rect">
            <a:avLst/>
          </a:prstGeom>
          <a:noFill/>
        </p:spPr>
        <p:txBody>
          <a:bodyPr wrap="square">
            <a:spAutoFit/>
          </a:bodyPr>
          <a:lstStyle/>
          <a:p>
            <a:pPr algn="just"/>
            <a:r>
              <a:rPr kumimoji="0" lang="en-US" altLang="en-U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13.</a:t>
            </a: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Boxplot of the KGE’ parameters for the monthly annual cycles of IWV from the </a:t>
            </a:r>
            <a:r>
              <a:rPr lang="en-US" altLang="en-US" dirty="0">
                <a:latin typeface="Arial" panose="020B0604020202020204" pitchFamily="34" charset="0"/>
                <a:ea typeface="Times New Roman" panose="02020603050405020304" pitchFamily="18" charset="0"/>
              </a:rPr>
              <a:t>six</a:t>
            </a: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with respect to GPS for the 108 GPS stations</a:t>
            </a:r>
            <a:endParaRPr lang="en-US" dirty="0"/>
          </a:p>
        </p:txBody>
      </p:sp>
      <p:sp>
        <p:nvSpPr>
          <p:cNvPr id="11" name="Rectangle 10">
            <a:extLst>
              <a:ext uri="{FF2B5EF4-FFF2-40B4-BE49-F238E27FC236}">
                <a16:creationId xmlns:a16="http://schemas.microsoft.com/office/drawing/2014/main" id="{9373B0E0-820D-4A33-A48C-70A74294CBAF}"/>
              </a:ext>
            </a:extLst>
          </p:cNvPr>
          <p:cNvSpPr/>
          <p:nvPr/>
        </p:nvSpPr>
        <p:spPr>
          <a:xfrm>
            <a:off x="520702" y="4653136"/>
            <a:ext cx="11335938" cy="1651158"/>
          </a:xfrm>
          <a:prstGeom prst="rect">
            <a:avLst/>
          </a:prstGeom>
          <a:ln w="19050">
            <a:solidFill>
              <a:srgbClr val="0000FF"/>
            </a:solidFill>
          </a:ln>
        </p:spPr>
        <p:txBody>
          <a:bodyPr wrap="square">
            <a:spAutoFit/>
          </a:bodyPr>
          <a:lstStyle/>
          <a:p>
            <a:pPr marL="288000" lvl="1" indent="-288000" algn="just">
              <a:lnSpc>
                <a:spcPct val="110000"/>
              </a:lnSpc>
              <a:spcBef>
                <a:spcPts val="900"/>
              </a:spcBef>
              <a:buBlip>
                <a:blip r:embed="rId4"/>
              </a:buBlip>
            </a:pPr>
            <a:r>
              <a:rPr lang="en-US" sz="2000" dirty="0"/>
              <a:t>The KGE’ scores are close to 1 (mostly &gt;0.9), indicating that they are potential datasets for the study of water cycle</a:t>
            </a:r>
          </a:p>
          <a:p>
            <a:pPr marL="288000" lvl="1" indent="-288000" algn="just">
              <a:lnSpc>
                <a:spcPct val="110000"/>
              </a:lnSpc>
              <a:spcBef>
                <a:spcPts val="900"/>
              </a:spcBef>
              <a:buBlip>
                <a:blip r:embed="rId4"/>
              </a:buBlip>
            </a:pPr>
            <a:r>
              <a:rPr lang="en-GB" altLang="zh-CN" sz="2000" dirty="0"/>
              <a:t>ERA5 performs the best whereas CFSR performs the worst</a:t>
            </a:r>
          </a:p>
          <a:p>
            <a:pPr marL="288000" lvl="1" indent="-288000" algn="just">
              <a:lnSpc>
                <a:spcPct val="110000"/>
              </a:lnSpc>
              <a:spcBef>
                <a:spcPts val="900"/>
              </a:spcBef>
              <a:buBlip>
                <a:blip r:embed="rId4"/>
              </a:buBlip>
            </a:pPr>
            <a:r>
              <a:rPr lang="en-GB" altLang="zh-CN" sz="2000" dirty="0"/>
              <a:t>MERRA2 is the second worst mainly due to its significant positive bias </a:t>
            </a:r>
          </a:p>
        </p:txBody>
      </p:sp>
    </p:spTree>
    <p:extLst>
      <p:ext uri="{BB962C8B-B14F-4D97-AF65-F5344CB8AC3E}">
        <p14:creationId xmlns:p14="http://schemas.microsoft.com/office/powerpoint/2010/main" val="33490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9" name="Title 1">
            <a:extLst>
              <a:ext uri="{FF2B5EF4-FFF2-40B4-BE49-F238E27FC236}">
                <a16:creationId xmlns:a16="http://schemas.microsoft.com/office/drawing/2014/main" id="{5162A8CD-8B3E-4A23-8797-E67F20698986}"/>
              </a:ext>
            </a:extLst>
          </p:cNvPr>
          <p:cNvSpPr>
            <a:spLocks noGrp="1"/>
          </p:cNvSpPr>
          <p:nvPr>
            <p:ph type="title"/>
          </p:nvPr>
        </p:nvSpPr>
        <p:spPr>
          <a:xfrm>
            <a:off x="520702" y="260648"/>
            <a:ext cx="10399834" cy="561975"/>
          </a:xfrm>
        </p:spPr>
        <p:txBody>
          <a:bodyPr/>
          <a:lstStyle/>
          <a:p>
            <a:r>
              <a:rPr lang="en-US" altLang="zh-CN" sz="3200" dirty="0"/>
              <a:t>Consistency in monthly annual anomalies</a:t>
            </a:r>
            <a:endParaRPr lang="en-GB" dirty="0"/>
          </a:p>
        </p:txBody>
      </p:sp>
      <p:sp>
        <p:nvSpPr>
          <p:cNvPr id="2" name="Rectangle 3">
            <a:extLst>
              <a:ext uri="{FF2B5EF4-FFF2-40B4-BE49-F238E27FC236}">
                <a16:creationId xmlns:a16="http://schemas.microsoft.com/office/drawing/2014/main" id="{D275392B-DF3B-41C5-AC64-EAA215F477E4}"/>
              </a:ext>
            </a:extLst>
          </p:cNvPr>
          <p:cNvSpPr>
            <a:spLocks noChangeArrowheads="1"/>
          </p:cNvSpPr>
          <p:nvPr/>
        </p:nvSpPr>
        <p:spPr bwMode="auto">
          <a:xfrm>
            <a:off x="0" y="1676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C2B4C078-E531-4BD7-8D26-06C9282AC64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8">
            <a:extLst>
              <a:ext uri="{FF2B5EF4-FFF2-40B4-BE49-F238E27FC236}">
                <a16:creationId xmlns:a16="http://schemas.microsoft.com/office/drawing/2014/main" id="{B1ED44F0-24F3-4CA2-BD62-725C55F47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36" y="1052736"/>
            <a:ext cx="11520000" cy="2875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1D0F9DC9-42E4-49E9-8368-08EB254C97DD}"/>
              </a:ext>
            </a:extLst>
          </p:cNvPr>
          <p:cNvSpPr>
            <a:spLocks noChangeArrowheads="1"/>
          </p:cNvSpPr>
          <p:nvPr/>
        </p:nvSpPr>
        <p:spPr bwMode="auto">
          <a:xfrm>
            <a:off x="216024" y="3927976"/>
            <a:ext cx="117126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Boxplot of the KGE parameters for the monthly relative anomalies of IWV from the six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against GPS for the 108 GPS stations. Note that the mean values of anomalies are always equal to zero so that no bias was considered</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7EFC8BB2-5D16-4A3F-9D2D-9A5718FECC31}"/>
              </a:ext>
            </a:extLst>
          </p:cNvPr>
          <p:cNvSpPr/>
          <p:nvPr/>
        </p:nvSpPr>
        <p:spPr>
          <a:xfrm>
            <a:off x="744384" y="4653136"/>
            <a:ext cx="10536192" cy="1197187"/>
          </a:xfrm>
          <a:prstGeom prst="rect">
            <a:avLst/>
          </a:prstGeom>
          <a:ln w="19050">
            <a:solidFill>
              <a:srgbClr val="0000FF"/>
            </a:solidFill>
          </a:ln>
        </p:spPr>
        <p:txBody>
          <a:bodyPr wrap="square">
            <a:spAutoFit/>
          </a:bodyPr>
          <a:lstStyle/>
          <a:p>
            <a:pPr marL="288000" lvl="1" indent="-288000" algn="just">
              <a:lnSpc>
                <a:spcPct val="110000"/>
              </a:lnSpc>
              <a:spcBef>
                <a:spcPts val="900"/>
              </a:spcBef>
              <a:buBlip>
                <a:blip r:embed="rId4"/>
              </a:buBlip>
            </a:pPr>
            <a:r>
              <a:rPr lang="en-US" sz="2000" dirty="0"/>
              <a:t>The majority of the KGE scores are larger than 0.9, indicating that they are eligible for the study of climate extreme events</a:t>
            </a:r>
          </a:p>
          <a:p>
            <a:pPr marL="288000" lvl="1" indent="-288000" algn="just">
              <a:lnSpc>
                <a:spcPct val="110000"/>
              </a:lnSpc>
              <a:spcBef>
                <a:spcPts val="900"/>
              </a:spcBef>
              <a:buBlip>
                <a:blip r:embed="rId4"/>
              </a:buBlip>
            </a:pPr>
            <a:r>
              <a:rPr lang="en-GB" altLang="zh-CN" sz="2000" dirty="0"/>
              <a:t>NCEP2 ranks the last mainly due to its worst correlation against GPS</a:t>
            </a:r>
          </a:p>
        </p:txBody>
      </p:sp>
    </p:spTree>
    <p:extLst>
      <p:ext uri="{BB962C8B-B14F-4D97-AF65-F5344CB8AC3E}">
        <p14:creationId xmlns:p14="http://schemas.microsoft.com/office/powerpoint/2010/main" val="36442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32">
            <a:extLst>
              <a:ext uri="{FF2B5EF4-FFF2-40B4-BE49-F238E27FC236}">
                <a16:creationId xmlns:a16="http://schemas.microsoft.com/office/drawing/2014/main" id="{DC799929-C4B5-40DC-ADD7-23384109F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752740"/>
            <a:ext cx="5920396" cy="3960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9" name="Title 1">
            <a:extLst>
              <a:ext uri="{FF2B5EF4-FFF2-40B4-BE49-F238E27FC236}">
                <a16:creationId xmlns:a16="http://schemas.microsoft.com/office/drawing/2014/main" id="{5162A8CD-8B3E-4A23-8797-E67F20698986}"/>
              </a:ext>
            </a:extLst>
          </p:cNvPr>
          <p:cNvSpPr>
            <a:spLocks noGrp="1"/>
          </p:cNvSpPr>
          <p:nvPr>
            <p:ph type="title"/>
          </p:nvPr>
        </p:nvSpPr>
        <p:spPr>
          <a:xfrm>
            <a:off x="520702" y="260648"/>
            <a:ext cx="9751762" cy="561975"/>
          </a:xfrm>
        </p:spPr>
        <p:txBody>
          <a:bodyPr/>
          <a:lstStyle/>
          <a:p>
            <a:r>
              <a:rPr lang="en-US" altLang="zh-CN" sz="3200" dirty="0"/>
              <a:t>Consistency in trends</a:t>
            </a:r>
            <a:endParaRPr lang="en-GB" dirty="0"/>
          </a:p>
        </p:txBody>
      </p:sp>
      <p:sp>
        <p:nvSpPr>
          <p:cNvPr id="6" name="Rectangle 2">
            <a:extLst>
              <a:ext uri="{FF2B5EF4-FFF2-40B4-BE49-F238E27FC236}">
                <a16:creationId xmlns:a16="http://schemas.microsoft.com/office/drawing/2014/main" id="{C2B4C078-E531-4BD7-8D26-06C9282AC64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7B702B4-7803-4122-A701-B3C252A35C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CDCBA9E8-0514-4FFF-A1F1-347BCCF9AB22}"/>
              </a:ext>
            </a:extLst>
          </p:cNvPr>
          <p:cNvSpPr>
            <a:spLocks noChangeArrowheads="1"/>
          </p:cNvSpPr>
          <p:nvPr/>
        </p:nvSpPr>
        <p:spPr bwMode="auto">
          <a:xfrm>
            <a:off x="1775520" y="4602614"/>
            <a:ext cx="91450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Comparison of the IWV trends (% decade</a:t>
            </a:r>
            <a:r>
              <a:rPr kumimoji="0" lang="en-US" altLang="en-US" sz="16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-1</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from the six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against GPS, respectively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32C4506F-67CF-4FE5-B933-EBF10F3C4346}"/>
              </a:ext>
            </a:extLst>
          </p:cNvPr>
          <p:cNvSpPr/>
          <p:nvPr/>
        </p:nvSpPr>
        <p:spPr>
          <a:xfrm>
            <a:off x="155340" y="5157192"/>
            <a:ext cx="11881320" cy="850939"/>
          </a:xfrm>
          <a:prstGeom prst="rect">
            <a:avLst/>
          </a:prstGeom>
          <a:ln w="19050">
            <a:solidFill>
              <a:srgbClr val="0000FF"/>
            </a:solidFill>
          </a:ln>
        </p:spPr>
        <p:txBody>
          <a:bodyPr wrap="square">
            <a:spAutoFit/>
          </a:bodyPr>
          <a:lstStyle/>
          <a:p>
            <a:pPr marL="288000" lvl="1" indent="-288000" algn="just">
              <a:lnSpc>
                <a:spcPct val="110000"/>
              </a:lnSpc>
              <a:spcBef>
                <a:spcPts val="900"/>
              </a:spcBef>
              <a:buBlip>
                <a:blip r:embed="rId4"/>
              </a:buBlip>
            </a:pPr>
            <a:r>
              <a:rPr lang="en-US" sz="2000" dirty="0"/>
              <a:t>The KGE’=0.76 for ERA5, indicating it is a very promising dataset for the study of climate change</a:t>
            </a:r>
          </a:p>
          <a:p>
            <a:pPr marL="288000" lvl="1" indent="-288000" algn="just">
              <a:lnSpc>
                <a:spcPct val="110000"/>
              </a:lnSpc>
              <a:spcBef>
                <a:spcPts val="900"/>
              </a:spcBef>
              <a:buBlip>
                <a:blip r:embed="rId4"/>
              </a:buBlip>
            </a:pPr>
            <a:r>
              <a:rPr lang="en-GB" altLang="zh-CN" sz="2000" dirty="0"/>
              <a:t>NCPE2 performs the worst </a:t>
            </a:r>
          </a:p>
        </p:txBody>
      </p:sp>
    </p:spTree>
    <p:extLst>
      <p:ext uri="{BB962C8B-B14F-4D97-AF65-F5344CB8AC3E}">
        <p14:creationId xmlns:p14="http://schemas.microsoft.com/office/powerpoint/2010/main" val="119478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6FDD76-AA1F-4ED4-99B0-96AA3C899F75}"/>
              </a:ext>
            </a:extLst>
          </p:cNvPr>
          <p:cNvSpPr>
            <a:spLocks noGrp="1"/>
          </p:cNvSpPr>
          <p:nvPr>
            <p:ph type="ftr" sz="quarter" idx="10"/>
          </p:nvPr>
        </p:nvSpPr>
        <p:spPr/>
        <p:txBody>
          <a:bodyPr/>
          <a:lstStyle/>
          <a:p>
            <a:pPr>
              <a:defRPr/>
            </a:pPr>
            <a:r>
              <a:rPr lang="en-GB">
                <a:latin typeface="Arial" pitchFamily="34" charset="0"/>
                <a:ea typeface="DejaVu Sans" charset="0"/>
                <a:cs typeface="DejaVu Sans" charset="0"/>
              </a:rPr>
              <a:t>Department of Geodetic Earth System Science | Geodetic Institute</a:t>
            </a:r>
          </a:p>
          <a:p>
            <a:pPr>
              <a:defRPr/>
            </a:pPr>
            <a:r>
              <a:rPr lang="en-GB">
                <a:latin typeface="Arial" pitchFamily="34" charset="0"/>
              </a:rPr>
              <a:t>Karlsruhe Institute of Technology </a:t>
            </a:r>
            <a:r>
              <a:rPr lang="en-GB">
                <a:latin typeface="Arial" pitchFamily="34" charset="0"/>
                <a:ea typeface="DejaVu Sans" charset="0"/>
                <a:cs typeface="DejaVu Sans" charset="0"/>
              </a:rPr>
              <a:t>| Karlsruhe</a:t>
            </a:r>
            <a:r>
              <a:rPr lang="en-GB">
                <a:latin typeface="Arial" pitchFamily="34" charset="0"/>
              </a:rPr>
              <a:t> </a:t>
            </a:r>
            <a:r>
              <a:rPr lang="en-GB">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4" name="Rectangle 3">
            <a:extLst>
              <a:ext uri="{FF2B5EF4-FFF2-40B4-BE49-F238E27FC236}">
                <a16:creationId xmlns:a16="http://schemas.microsoft.com/office/drawing/2014/main" id="{377CB00B-CEA2-43D2-9294-7E5DE2E6AE70}"/>
              </a:ext>
            </a:extLst>
          </p:cNvPr>
          <p:cNvSpPr/>
          <p:nvPr/>
        </p:nvSpPr>
        <p:spPr>
          <a:xfrm>
            <a:off x="0" y="1052736"/>
            <a:ext cx="12192000" cy="1107996"/>
          </a:xfrm>
          <a:prstGeom prst="rect">
            <a:avLst/>
          </a:prstGeom>
        </p:spPr>
        <p:txBody>
          <a:bodyPr wrap="square">
            <a:spAutoFit/>
          </a:bodyPr>
          <a:lstStyle/>
          <a:p>
            <a:pPr algn="ctr" defTabSz="1219170">
              <a:spcBef>
                <a:spcPct val="20000"/>
              </a:spcBef>
            </a:pPr>
            <a:r>
              <a:rPr lang="en-US" sz="6600" b="1" kern="0" dirty="0">
                <a:solidFill>
                  <a:srgbClr val="009E85"/>
                </a:solidFill>
                <a:latin typeface="Arial"/>
              </a:rPr>
              <a:t>Thank you for your attention</a:t>
            </a:r>
          </a:p>
        </p:txBody>
      </p:sp>
      <p:sp>
        <p:nvSpPr>
          <p:cNvPr id="5" name="Subtitle 2">
            <a:extLst>
              <a:ext uri="{FF2B5EF4-FFF2-40B4-BE49-F238E27FC236}">
                <a16:creationId xmlns:a16="http://schemas.microsoft.com/office/drawing/2014/main" id="{B6C49AF0-6283-48F3-A801-56AF57A549B5}"/>
              </a:ext>
            </a:extLst>
          </p:cNvPr>
          <p:cNvSpPr txBox="1">
            <a:spLocks/>
          </p:cNvSpPr>
          <p:nvPr/>
        </p:nvSpPr>
        <p:spPr>
          <a:xfrm>
            <a:off x="983432" y="2204864"/>
            <a:ext cx="8568952" cy="1944216"/>
          </a:xfrm>
          <a:prstGeom prst="rect">
            <a:avLst/>
          </a:prstGeom>
        </p:spPr>
        <p:txBody>
          <a:bodyPr>
            <a:noAutofit/>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a:lnSpc>
                <a:spcPct val="130000"/>
              </a:lnSpc>
            </a:pPr>
            <a:r>
              <a:rPr lang="en-US" altLang="zh-CN" sz="2400" b="1" dirty="0"/>
              <a:t>Contact</a:t>
            </a:r>
          </a:p>
          <a:p>
            <a:pPr marL="324000" indent="0">
              <a:spcBef>
                <a:spcPts val="0"/>
              </a:spcBef>
              <a:spcAft>
                <a:spcPts val="400"/>
              </a:spcAft>
              <a:buNone/>
            </a:pPr>
            <a:r>
              <a:rPr lang="en-GB" dirty="0" err="1"/>
              <a:t>Dr.</a:t>
            </a:r>
            <a:r>
              <a:rPr lang="en-GB" dirty="0"/>
              <a:t> Peng Yuan</a:t>
            </a:r>
          </a:p>
          <a:p>
            <a:pPr marL="324000" indent="0">
              <a:spcBef>
                <a:spcPts val="0"/>
              </a:spcBef>
              <a:spcAft>
                <a:spcPts val="400"/>
              </a:spcAft>
              <a:buNone/>
            </a:pPr>
            <a:r>
              <a:rPr lang="en-GB" dirty="0"/>
              <a:t>Email: </a:t>
            </a:r>
            <a:r>
              <a:rPr lang="en-GB" dirty="0">
                <a:solidFill>
                  <a:srgbClr val="0000FF"/>
                </a:solidFill>
                <a:hlinkClick r:id="rId6">
                  <a:extLst>
                    <a:ext uri="{A12FA001-AC4F-418D-AE19-62706E023703}">
                      <ahyp:hlinkClr xmlns:ahyp="http://schemas.microsoft.com/office/drawing/2018/hyperlinkcolor" val="tx"/>
                    </a:ext>
                  </a:extLst>
                </a:hlinkClick>
              </a:rPr>
              <a:t>peng.yuan@kit.edu</a:t>
            </a:r>
            <a:endParaRPr lang="en-GB" dirty="0">
              <a:solidFill>
                <a:srgbClr val="0000FF"/>
              </a:solidFill>
            </a:endParaRPr>
          </a:p>
          <a:p>
            <a:pPr marL="324000" indent="0">
              <a:spcBef>
                <a:spcPts val="0"/>
              </a:spcBef>
              <a:spcAft>
                <a:spcPts val="400"/>
              </a:spcAft>
              <a:buNone/>
            </a:pPr>
            <a:r>
              <a:rPr lang="en-GB" dirty="0"/>
              <a:t>Department of Geodetic Earth System Science, Geodetic Institute</a:t>
            </a:r>
          </a:p>
          <a:p>
            <a:pPr marL="324000" indent="0">
              <a:spcBef>
                <a:spcPts val="0"/>
              </a:spcBef>
              <a:spcAft>
                <a:spcPts val="400"/>
              </a:spcAft>
              <a:buNone/>
            </a:pPr>
            <a:r>
              <a:rPr lang="en-GB" dirty="0"/>
              <a:t>Karlsruhe Institute of Technology, Karlsruhe, Germany</a:t>
            </a:r>
          </a:p>
        </p:txBody>
      </p:sp>
      <p:sp>
        <p:nvSpPr>
          <p:cNvPr id="6" name="Subtitle 2">
            <a:extLst>
              <a:ext uri="{FF2B5EF4-FFF2-40B4-BE49-F238E27FC236}">
                <a16:creationId xmlns:a16="http://schemas.microsoft.com/office/drawing/2014/main" id="{5569FDB8-2AC9-412F-B35B-1C75873AC23C}"/>
              </a:ext>
            </a:extLst>
          </p:cNvPr>
          <p:cNvSpPr txBox="1">
            <a:spLocks/>
          </p:cNvSpPr>
          <p:nvPr/>
        </p:nvSpPr>
        <p:spPr>
          <a:xfrm>
            <a:off x="983432" y="4293096"/>
            <a:ext cx="10441160" cy="2866231"/>
          </a:xfrm>
          <a:prstGeom prst="rect">
            <a:avLst/>
          </a:prstGeom>
        </p:spPr>
        <p:txBody>
          <a:bodyPr>
            <a:noAutofit/>
          </a:bodyPr>
          <a:lstStyle>
            <a:lvl1pPr marL="314325" indent="-314325" algn="l" rtl="0" eaLnBrk="1" fontAlgn="base" hangingPunct="1">
              <a:spcBef>
                <a:spcPct val="20000"/>
              </a:spcBef>
              <a:spcAft>
                <a:spcPct val="0"/>
              </a:spcAft>
              <a:buBlip>
                <a:blip r:embed="rId2"/>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3"/>
              </a:buBlip>
              <a:defRPr>
                <a:solidFill>
                  <a:schemeClr val="tx1"/>
                </a:solidFill>
                <a:latin typeface="+mn-lt"/>
              </a:defRPr>
            </a:lvl2pPr>
            <a:lvl3pPr marL="1209675" indent="-276225" algn="l" rtl="0" eaLnBrk="1" fontAlgn="base" hangingPunct="1">
              <a:spcBef>
                <a:spcPct val="20000"/>
              </a:spcBef>
              <a:spcAft>
                <a:spcPct val="0"/>
              </a:spcAft>
              <a:buBlip>
                <a:blip r:embed="rId4"/>
              </a:buBlip>
              <a:defRPr sz="1600">
                <a:solidFill>
                  <a:schemeClr val="tx1"/>
                </a:solidFill>
                <a:latin typeface="+mn-lt"/>
              </a:defRPr>
            </a:lvl3pPr>
            <a:lvl4pPr marL="1657350" indent="-276225" algn="l" rtl="0" eaLnBrk="1" fontAlgn="base" hangingPunct="1">
              <a:spcBef>
                <a:spcPct val="20000"/>
              </a:spcBef>
              <a:spcAft>
                <a:spcPct val="0"/>
              </a:spcAft>
              <a:buBlip>
                <a:blip r:embed="rId4"/>
              </a:buBlip>
              <a:defRPr sz="1600">
                <a:solidFill>
                  <a:schemeClr val="tx1"/>
                </a:solidFill>
                <a:latin typeface="+mn-lt"/>
              </a:defRPr>
            </a:lvl4pPr>
            <a:lvl5pPr marL="2095500" indent="-276225" algn="l" rtl="0" eaLnBrk="1" fontAlgn="base" hangingPunct="1">
              <a:spcBef>
                <a:spcPct val="20000"/>
              </a:spcBef>
              <a:spcAft>
                <a:spcPct val="0"/>
              </a:spcAft>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a:lnSpc>
                <a:spcPct val="130000"/>
              </a:lnSpc>
            </a:pPr>
            <a:r>
              <a:rPr lang="en-US" altLang="zh-CN" sz="2400" b="1" dirty="0"/>
              <a:t>Acknowledgments</a:t>
            </a:r>
          </a:p>
          <a:p>
            <a:pPr marL="324000" indent="0" algn="just">
              <a:spcBef>
                <a:spcPts val="0"/>
              </a:spcBef>
              <a:spcAft>
                <a:spcPts val="400"/>
              </a:spcAft>
              <a:buNone/>
            </a:pPr>
            <a:r>
              <a:rPr lang="en-GB" sz="1600" dirty="0"/>
              <a:t>We are grateful to NGL</a:t>
            </a:r>
            <a:r>
              <a:rPr lang="en-GB" sz="1600" b="1" dirty="0"/>
              <a:t> </a:t>
            </a:r>
            <a:r>
              <a:rPr lang="en-GB" sz="1600" dirty="0"/>
              <a:t>(</a:t>
            </a:r>
            <a:r>
              <a:rPr lang="en-GB" sz="1600" u="sng" dirty="0">
                <a:solidFill>
                  <a:srgbClr val="0000FF"/>
                </a:solidFill>
                <a:hlinkClick r:id="rId7">
                  <a:extLst>
                    <a:ext uri="{A12FA001-AC4F-418D-AE19-62706E023703}">
                      <ahyp:hlinkClr xmlns:ahyp="http://schemas.microsoft.com/office/drawing/2018/hyperlinkcolor" val="tx"/>
                    </a:ext>
                  </a:extLst>
                </a:hlinkClick>
              </a:rPr>
              <a:t>http://geodesy.unr.edu</a:t>
            </a:r>
            <a:r>
              <a:rPr lang="en-GB" sz="1600" dirty="0">
                <a:solidFill>
                  <a:srgbClr val="0000FF"/>
                </a:solidFill>
                <a:hlinkClick r:id="rId7">
                  <a:extLst>
                    <a:ext uri="{A12FA001-AC4F-418D-AE19-62706E023703}">
                      <ahyp:hlinkClr xmlns:ahyp="http://schemas.microsoft.com/office/drawing/2018/hyperlinkcolor" val="tx"/>
                    </a:ext>
                  </a:extLst>
                </a:hlinkClick>
              </a:rPr>
              <a:t>/</a:t>
            </a:r>
            <a:r>
              <a:rPr lang="en-GB" sz="1600" dirty="0"/>
              <a:t>) for providing the GPS data. </a:t>
            </a:r>
            <a:r>
              <a:rPr lang="en-US" sz="1600" dirty="0"/>
              <a:t>Thanks were also given to ECMWF for providing ERA5 and ERAI data, NCEP for providing CFSR and NCEP2 data, JMA for providing JRA55 data, and NASA GAMO for providing MERRA2 data. The CFSR, NCEP2, JRA55 and MERRA2 data were obtained from the research data archive of NCAR (</a:t>
            </a:r>
            <a:r>
              <a:rPr lang="en-US" sz="1600" u="sng" dirty="0">
                <a:solidFill>
                  <a:srgbClr val="0000FF"/>
                </a:solidFill>
              </a:rPr>
              <a:t>https://rda.ucar.edu/</a:t>
            </a:r>
            <a:r>
              <a:rPr lang="en-US" sz="1600" dirty="0"/>
              <a:t>). This work was performed under the German Research Foundation (DFG, project number: 321886779)</a:t>
            </a:r>
          </a:p>
          <a:p>
            <a:pPr marL="324000" indent="0" algn="just">
              <a:spcBef>
                <a:spcPts val="0"/>
              </a:spcBef>
              <a:spcAft>
                <a:spcPts val="400"/>
              </a:spcAft>
              <a:buNone/>
            </a:pPr>
            <a:endParaRPr lang="en-US" altLang="zh-CN" sz="1200" b="1" dirty="0"/>
          </a:p>
        </p:txBody>
      </p:sp>
    </p:spTree>
    <p:extLst>
      <p:ext uri="{BB962C8B-B14F-4D97-AF65-F5344CB8AC3E}">
        <p14:creationId xmlns:p14="http://schemas.microsoft.com/office/powerpoint/2010/main" val="19254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7">
            <a:extLst>
              <a:ext uri="{FF2B5EF4-FFF2-40B4-BE49-F238E27FC236}">
                <a16:creationId xmlns:a16="http://schemas.microsoft.com/office/drawing/2014/main" id="{FF4795C7-232D-49E3-981B-3096F5B73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981048"/>
            <a:ext cx="10873208" cy="288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C0BA9C8-7E69-459C-B6F5-04FCB21571A1}"/>
              </a:ext>
            </a:extLst>
          </p:cNvPr>
          <p:cNvSpPr>
            <a:spLocks noChangeArrowheads="1"/>
          </p:cNvSpPr>
          <p:nvPr/>
        </p:nvSpPr>
        <p:spPr bwMode="auto">
          <a:xfrm>
            <a:off x="534765" y="3738518"/>
            <a:ext cx="117539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Boxplot of the KGE’ parameters for the daily IWV time series from the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GB"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against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GPS for the 108 GPS stations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BB08D53D-FEC2-4423-8184-FC3A8330CC8F}"/>
              </a:ext>
            </a:extLst>
          </p:cNvPr>
          <p:cNvSpPr>
            <a:spLocks noGrp="1"/>
          </p:cNvSpPr>
          <p:nvPr>
            <p:ph type="title"/>
          </p:nvPr>
        </p:nvSpPr>
        <p:spPr>
          <a:xfrm>
            <a:off x="520702" y="260648"/>
            <a:ext cx="9751762" cy="561975"/>
          </a:xfrm>
        </p:spPr>
        <p:txBody>
          <a:bodyPr/>
          <a:lstStyle/>
          <a:p>
            <a:r>
              <a:rPr lang="en-US" altLang="zh-CN" sz="3200" dirty="0"/>
              <a:t>Consistency in daily time series</a:t>
            </a:r>
            <a:endParaRPr lang="en-GB" dirty="0"/>
          </a:p>
        </p:txBody>
      </p:sp>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4" name="Rectangle 2">
            <a:extLst>
              <a:ext uri="{FF2B5EF4-FFF2-40B4-BE49-F238E27FC236}">
                <a16:creationId xmlns:a16="http://schemas.microsoft.com/office/drawing/2014/main" id="{7014FC21-BFB0-452D-967A-7F9AA1868F1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a:extLst>
              <a:ext uri="{FF2B5EF4-FFF2-40B4-BE49-F238E27FC236}">
                <a16:creationId xmlns:a16="http://schemas.microsoft.com/office/drawing/2014/main" id="{500B3975-A3B0-4461-9F28-17763B8D626C}"/>
              </a:ext>
            </a:extLst>
          </p:cNvPr>
          <p:cNvSpPr/>
          <p:nvPr/>
        </p:nvSpPr>
        <p:spPr>
          <a:xfrm>
            <a:off x="119336" y="4221088"/>
            <a:ext cx="11954608" cy="2105128"/>
          </a:xfrm>
          <a:prstGeom prst="rect">
            <a:avLst/>
          </a:prstGeom>
          <a:ln w="19050">
            <a:solidFill>
              <a:srgbClr val="0000FF"/>
            </a:solidFill>
          </a:ln>
        </p:spPr>
        <p:txBody>
          <a:bodyPr wrap="square">
            <a:spAutoFit/>
          </a:bodyPr>
          <a:lstStyle/>
          <a:p>
            <a:pPr marL="288000" lvl="1" indent="-288000" algn="just">
              <a:lnSpc>
                <a:spcPct val="110000"/>
              </a:lnSpc>
              <a:spcBef>
                <a:spcPts val="900"/>
              </a:spcBef>
              <a:buBlip>
                <a:blip r:embed="rId4"/>
              </a:buBlip>
            </a:pPr>
            <a:r>
              <a:rPr lang="en-US" sz="2000" dirty="0"/>
              <a:t>Most of the KGE</a:t>
            </a:r>
            <a:r>
              <a:rPr lang="en-US" sz="2000"/>
              <a:t>’ scores </a:t>
            </a:r>
            <a:r>
              <a:rPr lang="en-US" sz="2000" dirty="0"/>
              <a:t>are larger than 0.9, indicating that they are capable to reproduce daily IWV</a:t>
            </a:r>
          </a:p>
          <a:p>
            <a:pPr marL="288000" lvl="1" indent="-288000" algn="just">
              <a:lnSpc>
                <a:spcPct val="110000"/>
              </a:lnSpc>
              <a:spcBef>
                <a:spcPts val="900"/>
              </a:spcBef>
              <a:buBlip>
                <a:blip r:embed="rId4"/>
              </a:buBlip>
            </a:pPr>
            <a:r>
              <a:rPr lang="en-GB" altLang="zh-CN" sz="2000" dirty="0"/>
              <a:t>ERA5 performs the best whereas NCEP2 performs the worst</a:t>
            </a:r>
          </a:p>
          <a:p>
            <a:pPr marL="288000" lvl="1" indent="-288000" algn="just">
              <a:lnSpc>
                <a:spcPct val="110000"/>
              </a:lnSpc>
              <a:spcBef>
                <a:spcPts val="900"/>
              </a:spcBef>
              <a:buBlip>
                <a:blip r:embed="rId4"/>
              </a:buBlip>
            </a:pPr>
            <a:r>
              <a:rPr lang="en-GB" altLang="zh-CN" sz="2000" dirty="0"/>
              <a:t>JRA55 has a slight negative bias whereas the other reanalyses are characterized with positive biases </a:t>
            </a:r>
          </a:p>
          <a:p>
            <a:pPr marL="288000" lvl="1" indent="-288000" algn="just">
              <a:lnSpc>
                <a:spcPct val="110000"/>
              </a:lnSpc>
              <a:spcBef>
                <a:spcPts val="900"/>
              </a:spcBef>
              <a:buBlip>
                <a:blip r:embed="rId4"/>
              </a:buBlip>
            </a:pPr>
            <a:r>
              <a:rPr lang="en-GB" altLang="zh-CN" sz="2000" dirty="0"/>
              <a:t>The fact that JRA55’s RH are unavailable at the levels above 100 </a:t>
            </a:r>
            <a:r>
              <a:rPr lang="en-GB" altLang="zh-CN" sz="2000" dirty="0" err="1"/>
              <a:t>hPa</a:t>
            </a:r>
            <a:r>
              <a:rPr lang="en-GB" altLang="zh-CN" sz="2000" dirty="0"/>
              <a:t> might not be the reason for its slight negative bias</a:t>
            </a:r>
          </a:p>
        </p:txBody>
      </p:sp>
      <p:sp>
        <p:nvSpPr>
          <p:cNvPr id="11" name="TextBox 10">
            <a:extLst>
              <a:ext uri="{FF2B5EF4-FFF2-40B4-BE49-F238E27FC236}">
                <a16:creationId xmlns:a16="http://schemas.microsoft.com/office/drawing/2014/main" id="{AFF60B63-7092-488A-B35B-7D0785B45785}"/>
              </a:ext>
            </a:extLst>
          </p:cNvPr>
          <p:cNvSpPr txBox="1"/>
          <p:nvPr/>
        </p:nvSpPr>
        <p:spPr>
          <a:xfrm>
            <a:off x="47328" y="2595682"/>
            <a:ext cx="1512168" cy="307777"/>
          </a:xfrm>
          <a:prstGeom prst="rect">
            <a:avLst/>
          </a:prstGeom>
          <a:noFill/>
        </p:spPr>
        <p:txBody>
          <a:bodyPr wrap="square">
            <a:spAutoFit/>
          </a:bodyPr>
          <a:lstStyle/>
          <a:p>
            <a:r>
              <a:rPr lang="en-GB" sz="1400" dirty="0">
                <a:solidFill>
                  <a:srgbClr val="FF7900"/>
                </a:solidFill>
              </a:rPr>
              <a:t>1</a:t>
            </a:r>
            <a:r>
              <a:rPr lang="en-US" sz="1400" dirty="0">
                <a:solidFill>
                  <a:srgbClr val="FF7900"/>
                </a:solidFill>
              </a:rPr>
              <a:t>000-0.1 </a:t>
            </a:r>
            <a:r>
              <a:rPr lang="en-US" sz="1400" dirty="0" err="1">
                <a:solidFill>
                  <a:srgbClr val="FF7900"/>
                </a:solidFill>
              </a:rPr>
              <a:t>hPa</a:t>
            </a:r>
            <a:endParaRPr lang="en-US" sz="1400" dirty="0">
              <a:solidFill>
                <a:srgbClr val="FF7900"/>
              </a:solidFill>
            </a:endParaRPr>
          </a:p>
        </p:txBody>
      </p:sp>
      <p:sp>
        <p:nvSpPr>
          <p:cNvPr id="12" name="TextBox 11">
            <a:extLst>
              <a:ext uri="{FF2B5EF4-FFF2-40B4-BE49-F238E27FC236}">
                <a16:creationId xmlns:a16="http://schemas.microsoft.com/office/drawing/2014/main" id="{D24F590A-16D5-42A7-B6B7-1915293AA8F7}"/>
              </a:ext>
            </a:extLst>
          </p:cNvPr>
          <p:cNvSpPr txBox="1"/>
          <p:nvPr/>
        </p:nvSpPr>
        <p:spPr>
          <a:xfrm>
            <a:off x="47328" y="2905199"/>
            <a:ext cx="1872208" cy="307777"/>
          </a:xfrm>
          <a:prstGeom prst="rect">
            <a:avLst/>
          </a:prstGeom>
          <a:noFill/>
        </p:spPr>
        <p:txBody>
          <a:bodyPr wrap="square">
            <a:spAutoFit/>
          </a:bodyPr>
          <a:lstStyle/>
          <a:p>
            <a:r>
              <a:rPr lang="en-GB" sz="1400" dirty="0">
                <a:solidFill>
                  <a:srgbClr val="FF6600"/>
                </a:solidFill>
              </a:rPr>
              <a:t>1</a:t>
            </a:r>
            <a:r>
              <a:rPr lang="en-US" sz="1400" dirty="0">
                <a:solidFill>
                  <a:srgbClr val="FF6600"/>
                </a:solidFill>
              </a:rPr>
              <a:t>000-100 </a:t>
            </a:r>
            <a:r>
              <a:rPr lang="en-US" sz="1400" dirty="0" err="1">
                <a:solidFill>
                  <a:srgbClr val="FF6600"/>
                </a:solidFill>
              </a:rPr>
              <a:t>hPa</a:t>
            </a:r>
            <a:endParaRPr lang="en-US" sz="1400" dirty="0">
              <a:solidFill>
                <a:srgbClr val="FF6600"/>
              </a:solidFill>
            </a:endParaRPr>
          </a:p>
        </p:txBody>
      </p:sp>
    </p:spTree>
    <p:extLst>
      <p:ext uri="{BB962C8B-B14F-4D97-AF65-F5344CB8AC3E}">
        <p14:creationId xmlns:p14="http://schemas.microsoft.com/office/powerpoint/2010/main" val="159803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9" name="Title 1">
            <a:extLst>
              <a:ext uri="{FF2B5EF4-FFF2-40B4-BE49-F238E27FC236}">
                <a16:creationId xmlns:a16="http://schemas.microsoft.com/office/drawing/2014/main" id="{5162A8CD-8B3E-4A23-8797-E67F20698986}"/>
              </a:ext>
            </a:extLst>
          </p:cNvPr>
          <p:cNvSpPr>
            <a:spLocks noGrp="1"/>
          </p:cNvSpPr>
          <p:nvPr>
            <p:ph type="title"/>
          </p:nvPr>
        </p:nvSpPr>
        <p:spPr>
          <a:xfrm>
            <a:off x="520702" y="260648"/>
            <a:ext cx="9751762" cy="561975"/>
          </a:xfrm>
        </p:spPr>
        <p:txBody>
          <a:bodyPr/>
          <a:lstStyle/>
          <a:p>
            <a:r>
              <a:rPr lang="en-US" altLang="zh-CN" sz="3200" dirty="0"/>
              <a:t>Consistency in monthly annual cycle</a:t>
            </a:r>
            <a:endParaRPr lang="en-GB" dirty="0"/>
          </a:p>
        </p:txBody>
      </p:sp>
      <p:pic>
        <p:nvPicPr>
          <p:cNvPr id="3074" name="Picture 23">
            <a:extLst>
              <a:ext uri="{FF2B5EF4-FFF2-40B4-BE49-F238E27FC236}">
                <a16:creationId xmlns:a16="http://schemas.microsoft.com/office/drawing/2014/main" id="{5D2A3543-C56A-4E36-9D33-616EC5665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00" y="1556792"/>
            <a:ext cx="11880000" cy="33381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D275392B-DF3B-41C5-AC64-EAA215F477E4}"/>
              </a:ext>
            </a:extLst>
          </p:cNvPr>
          <p:cNvSpPr>
            <a:spLocks noChangeArrowheads="1"/>
          </p:cNvSpPr>
          <p:nvPr/>
        </p:nvSpPr>
        <p:spPr bwMode="auto">
          <a:xfrm>
            <a:off x="0" y="1676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33D347D1-CC54-4BF1-A4F8-9B2F50A75364}"/>
              </a:ext>
            </a:extLst>
          </p:cNvPr>
          <p:cNvSpPr>
            <a:spLocks noChangeArrowheads="1"/>
          </p:cNvSpPr>
          <p:nvPr/>
        </p:nvSpPr>
        <p:spPr bwMode="auto">
          <a:xfrm>
            <a:off x="623392" y="5009981"/>
            <a:ext cx="120901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Monthly annual cycle of GPS IWV for the 108 GPS stations. The stations are shown with descending latitudes.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(b-g) are the differences of annual cycle from the six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against the GPS, respectively.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E83E449B-A338-4049-9D1C-411714231815}"/>
              </a:ext>
            </a:extLst>
          </p:cNvPr>
          <p:cNvSpPr/>
          <p:nvPr/>
        </p:nvSpPr>
        <p:spPr>
          <a:xfrm>
            <a:off x="1199456" y="5661248"/>
            <a:ext cx="9865096" cy="404663"/>
          </a:xfrm>
          <a:prstGeom prst="rect">
            <a:avLst/>
          </a:prstGeom>
          <a:ln w="19050">
            <a:solidFill>
              <a:srgbClr val="0000FF"/>
            </a:solidFill>
          </a:ln>
        </p:spPr>
        <p:txBody>
          <a:bodyPr wrap="square">
            <a:spAutoFit/>
          </a:bodyPr>
          <a:lstStyle/>
          <a:p>
            <a:pPr marL="288000" lvl="1" indent="-288000" algn="just">
              <a:lnSpc>
                <a:spcPct val="110000"/>
              </a:lnSpc>
              <a:spcBef>
                <a:spcPts val="900"/>
              </a:spcBef>
              <a:buBlip>
                <a:blip r:embed="rId4"/>
              </a:buBlip>
            </a:pPr>
            <a:r>
              <a:rPr lang="en-US" dirty="0"/>
              <a:t>Most annual cycles peak in July and August and reach their minima in January and February</a:t>
            </a:r>
            <a:endParaRPr lang="en-GB" altLang="zh-CN" sz="2000" dirty="0"/>
          </a:p>
        </p:txBody>
      </p:sp>
    </p:spTree>
    <p:extLst>
      <p:ext uri="{BB962C8B-B14F-4D97-AF65-F5344CB8AC3E}">
        <p14:creationId xmlns:p14="http://schemas.microsoft.com/office/powerpoint/2010/main" val="18031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D53D-FEC2-4423-8184-FC3A8330CC8F}"/>
              </a:ext>
            </a:extLst>
          </p:cNvPr>
          <p:cNvSpPr>
            <a:spLocks noGrp="1"/>
          </p:cNvSpPr>
          <p:nvPr>
            <p:ph type="title"/>
          </p:nvPr>
        </p:nvSpPr>
        <p:spPr>
          <a:xfrm>
            <a:off x="520702" y="260648"/>
            <a:ext cx="7087465" cy="561975"/>
          </a:xfrm>
        </p:spPr>
        <p:txBody>
          <a:bodyPr/>
          <a:lstStyle/>
          <a:p>
            <a:r>
              <a:rPr lang="en-GB" dirty="0"/>
              <a:t>Motivation</a:t>
            </a:r>
          </a:p>
        </p:txBody>
      </p:sp>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8" name="TextBox 7">
            <a:extLst>
              <a:ext uri="{FF2B5EF4-FFF2-40B4-BE49-F238E27FC236}">
                <a16:creationId xmlns:a16="http://schemas.microsoft.com/office/drawing/2014/main" id="{CBBA2270-B2DF-4FA3-AE48-5DFBF11CAA2D}"/>
              </a:ext>
            </a:extLst>
          </p:cNvPr>
          <p:cNvSpPr txBox="1"/>
          <p:nvPr/>
        </p:nvSpPr>
        <p:spPr>
          <a:xfrm>
            <a:off x="335360" y="1268760"/>
            <a:ext cx="11449272" cy="3497817"/>
          </a:xfrm>
          <a:prstGeom prst="rect">
            <a:avLst/>
          </a:prstGeom>
          <a:noFill/>
        </p:spPr>
        <p:txBody>
          <a:bodyPr wrap="square">
            <a:spAutoFit/>
          </a:bodyPr>
          <a:lstStyle/>
          <a:p>
            <a:pPr marL="313200" lvl="1" indent="-314325" algn="just">
              <a:lnSpc>
                <a:spcPct val="150000"/>
              </a:lnSpc>
              <a:spcBef>
                <a:spcPts val="1800"/>
              </a:spcBef>
              <a:buBlip>
                <a:blip r:embed="rId3"/>
              </a:buBlip>
            </a:pPr>
            <a:r>
              <a:rPr lang="en-US" sz="2000" dirty="0"/>
              <a:t>Water vapor is a crucial component in the Earth’s atmosphere with high spatio-temporal variability</a:t>
            </a:r>
          </a:p>
          <a:p>
            <a:pPr marL="313200" lvl="1" indent="-314325" algn="just">
              <a:lnSpc>
                <a:spcPct val="150000"/>
              </a:lnSpc>
              <a:spcBef>
                <a:spcPts val="1800"/>
              </a:spcBef>
              <a:buBlip>
                <a:blip r:embed="rId3"/>
              </a:buBlip>
            </a:pPr>
            <a:r>
              <a:rPr lang="en-GB" sz="2000" dirty="0"/>
              <a:t>Water vapor is associated with extreme weather/climate events, and long-term climate change</a:t>
            </a:r>
          </a:p>
          <a:p>
            <a:pPr marL="313200" lvl="1" indent="-314325" algn="just">
              <a:lnSpc>
                <a:spcPct val="150000"/>
              </a:lnSpc>
              <a:spcBef>
                <a:spcPts val="1800"/>
              </a:spcBef>
              <a:buBlip>
                <a:blip r:embed="rId3"/>
              </a:buBlip>
            </a:pPr>
            <a:r>
              <a:rPr lang="en-GB" sz="2000" dirty="0"/>
              <a:t>Atmospheric reanalysis is a commonly-used source of water vapor but its performance needs to be assessed, especially for the newly-released ERA5</a:t>
            </a:r>
          </a:p>
          <a:p>
            <a:pPr marL="313200" lvl="1" indent="-314325" algn="just">
              <a:lnSpc>
                <a:spcPct val="150000"/>
              </a:lnSpc>
              <a:spcBef>
                <a:spcPts val="1800"/>
              </a:spcBef>
              <a:buBlip>
                <a:blip r:embed="rId3"/>
              </a:buBlip>
            </a:pPr>
            <a:r>
              <a:rPr lang="en-GB" sz="2000" dirty="0"/>
              <a:t>Ground-based GPS is a unique tool for the assessment of Integrated Water Vapor (IWV) derived from reanalysis as it is not included in the assimilation </a:t>
            </a:r>
          </a:p>
        </p:txBody>
      </p:sp>
    </p:spTree>
    <p:extLst>
      <p:ext uri="{BB962C8B-B14F-4D97-AF65-F5344CB8AC3E}">
        <p14:creationId xmlns:p14="http://schemas.microsoft.com/office/powerpoint/2010/main" val="234204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D53D-FEC2-4423-8184-FC3A8330CC8F}"/>
              </a:ext>
            </a:extLst>
          </p:cNvPr>
          <p:cNvSpPr>
            <a:spLocks noGrp="1"/>
          </p:cNvSpPr>
          <p:nvPr>
            <p:ph type="title"/>
          </p:nvPr>
        </p:nvSpPr>
        <p:spPr>
          <a:xfrm>
            <a:off x="520702" y="260648"/>
            <a:ext cx="9751762" cy="561975"/>
          </a:xfrm>
        </p:spPr>
        <p:txBody>
          <a:bodyPr/>
          <a:lstStyle/>
          <a:p>
            <a:r>
              <a:rPr lang="en-GB" dirty="0"/>
              <a:t>GPS data</a:t>
            </a:r>
          </a:p>
        </p:txBody>
      </p:sp>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5" name="Rectangle 2">
            <a:extLst>
              <a:ext uri="{FF2B5EF4-FFF2-40B4-BE49-F238E27FC236}">
                <a16:creationId xmlns:a16="http://schemas.microsoft.com/office/drawing/2014/main" id="{306DF1C4-5E5E-4ED1-AF09-9AEE92F8C12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3">
            <a:extLst>
              <a:ext uri="{FF2B5EF4-FFF2-40B4-BE49-F238E27FC236}">
                <a16:creationId xmlns:a16="http://schemas.microsoft.com/office/drawing/2014/main" id="{4A065B16-7BE3-436E-9F82-DB318CFBADEA}"/>
              </a:ext>
            </a:extLst>
          </p:cNvPr>
          <p:cNvSpPr>
            <a:spLocks noChangeArrowheads="1"/>
          </p:cNvSpPr>
          <p:nvPr/>
        </p:nvSpPr>
        <p:spPr bwMode="auto">
          <a:xfrm>
            <a:off x="897047" y="5596817"/>
            <a:ext cx="32335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Arial" panose="020B0604020202020204" pitchFamily="34" charset="0"/>
              </a:rPr>
              <a:t>Fig. </a:t>
            </a:r>
            <a:r>
              <a:rPr lang="en-US" altLang="en-US" sz="1600" dirty="0">
                <a:latin typeface="Arial" panose="020B0604020202020204" pitchFamily="34" charset="0"/>
              </a:rPr>
              <a:t>Map of the 108 GPS stations</a:t>
            </a:r>
          </a:p>
        </p:txBody>
      </p:sp>
      <p:sp>
        <p:nvSpPr>
          <p:cNvPr id="12" name="Rectangle 11">
            <a:extLst>
              <a:ext uri="{FF2B5EF4-FFF2-40B4-BE49-F238E27FC236}">
                <a16:creationId xmlns:a16="http://schemas.microsoft.com/office/drawing/2014/main" id="{6E0C4FE4-E973-4285-B485-90AC86F78944}"/>
              </a:ext>
            </a:extLst>
          </p:cNvPr>
          <p:cNvSpPr/>
          <p:nvPr/>
        </p:nvSpPr>
        <p:spPr>
          <a:xfrm>
            <a:off x="4727849" y="1132321"/>
            <a:ext cx="4752527" cy="4888967"/>
          </a:xfrm>
          <a:prstGeom prst="rect">
            <a:avLst/>
          </a:prstGeom>
        </p:spPr>
        <p:txBody>
          <a:bodyPr wrap="square">
            <a:spAutoFit/>
          </a:bodyPr>
          <a:lstStyle/>
          <a:p>
            <a:pPr marL="288000" lvl="1" indent="-288000">
              <a:lnSpc>
                <a:spcPct val="130000"/>
              </a:lnSpc>
              <a:spcBef>
                <a:spcPts val="1200"/>
              </a:spcBef>
              <a:buBlip>
                <a:blip r:embed="rId3"/>
              </a:buBlip>
            </a:pPr>
            <a:r>
              <a:rPr lang="en-GB" altLang="zh-CN" sz="2200" b="1" dirty="0">
                <a:latin typeface="+mn-lt"/>
              </a:rPr>
              <a:t>Study region</a:t>
            </a:r>
          </a:p>
          <a:p>
            <a:pPr marL="288000" lvl="1" indent="-288000">
              <a:lnSpc>
                <a:spcPct val="130000"/>
              </a:lnSpc>
              <a:spcBef>
                <a:spcPts val="0"/>
              </a:spcBef>
              <a:buBlip>
                <a:blip r:embed="rId3"/>
              </a:buBlip>
            </a:pPr>
            <a:r>
              <a:rPr lang="en-GB" altLang="zh-CN" sz="2000" dirty="0"/>
              <a:t>Europe, 108 CGPS stations</a:t>
            </a:r>
          </a:p>
          <a:p>
            <a:pPr marL="288000" lvl="1" indent="-288000">
              <a:lnSpc>
                <a:spcPct val="130000"/>
              </a:lnSpc>
              <a:spcBef>
                <a:spcPts val="2400"/>
              </a:spcBef>
              <a:buBlip>
                <a:blip r:embed="rId3"/>
              </a:buBlip>
            </a:pPr>
            <a:r>
              <a:rPr lang="en-GB" altLang="zh-CN" sz="2200" b="1" dirty="0">
                <a:latin typeface="+mn-lt"/>
              </a:rPr>
              <a:t>Data period</a:t>
            </a:r>
          </a:p>
          <a:p>
            <a:pPr marL="288000" lvl="1" indent="-288000">
              <a:lnSpc>
                <a:spcPct val="130000"/>
              </a:lnSpc>
              <a:spcBef>
                <a:spcPts val="0"/>
              </a:spcBef>
              <a:buBlip>
                <a:blip r:embed="rId3"/>
              </a:buBlip>
            </a:pPr>
            <a:r>
              <a:rPr lang="en-GB" altLang="zh-CN" sz="2000" dirty="0"/>
              <a:t>1994.01.01-2018.12.31</a:t>
            </a:r>
          </a:p>
          <a:p>
            <a:pPr marL="288000" lvl="1" indent="-288000">
              <a:lnSpc>
                <a:spcPct val="130000"/>
              </a:lnSpc>
              <a:spcBef>
                <a:spcPts val="2400"/>
              </a:spcBef>
              <a:buBlip>
                <a:blip r:embed="rId3"/>
              </a:buBlip>
            </a:pPr>
            <a:r>
              <a:rPr lang="en-GB" sz="2200" b="1" dirty="0">
                <a:latin typeface="+mn-lt"/>
              </a:rPr>
              <a:t>Data sources</a:t>
            </a:r>
          </a:p>
          <a:p>
            <a:pPr marL="288000" lvl="1" indent="-288000">
              <a:lnSpc>
                <a:spcPct val="130000"/>
              </a:lnSpc>
              <a:spcBef>
                <a:spcPts val="0"/>
              </a:spcBef>
              <a:buBlip>
                <a:blip r:embed="rId3"/>
              </a:buBlip>
            </a:pPr>
            <a:r>
              <a:rPr lang="en-GB" sz="2000" dirty="0"/>
              <a:t>Hourly GPS ZTD from NGL</a:t>
            </a:r>
          </a:p>
          <a:p>
            <a:pPr marL="288000" lvl="1" indent="-288000">
              <a:lnSpc>
                <a:spcPct val="130000"/>
              </a:lnSpc>
              <a:spcBef>
                <a:spcPts val="2400"/>
              </a:spcBef>
              <a:buBlip>
                <a:blip r:embed="rId3"/>
              </a:buBlip>
            </a:pPr>
            <a:r>
              <a:rPr lang="en-GB" sz="2200" b="1" dirty="0"/>
              <a:t>Pre-processing of IWV</a:t>
            </a:r>
          </a:p>
          <a:p>
            <a:pPr marL="288000" lvl="1" indent="-288000">
              <a:lnSpc>
                <a:spcPct val="130000"/>
              </a:lnSpc>
              <a:spcBef>
                <a:spcPts val="0"/>
              </a:spcBef>
              <a:buBlip>
                <a:blip r:embed="rId3"/>
              </a:buBlip>
            </a:pPr>
            <a:r>
              <a:rPr lang="en-GB" sz="2000" dirty="0"/>
              <a:t>Outlier detection</a:t>
            </a:r>
          </a:p>
          <a:p>
            <a:pPr marL="288000" lvl="1" indent="-288000">
              <a:lnSpc>
                <a:spcPct val="130000"/>
              </a:lnSpc>
              <a:spcBef>
                <a:spcPts val="0"/>
              </a:spcBef>
              <a:buBlip>
                <a:blip r:embed="rId3"/>
              </a:buBlip>
            </a:pPr>
            <a:r>
              <a:rPr lang="en-GB" sz="2000" dirty="0"/>
              <a:t>homogenization</a:t>
            </a:r>
          </a:p>
        </p:txBody>
      </p:sp>
      <p:pic>
        <p:nvPicPr>
          <p:cNvPr id="8" name="Picture 7">
            <a:extLst>
              <a:ext uri="{FF2B5EF4-FFF2-40B4-BE49-F238E27FC236}">
                <a16:creationId xmlns:a16="http://schemas.microsoft.com/office/drawing/2014/main" id="{CDAE5948-9765-4A4E-A3B7-340F5BD4FD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352" y="1348345"/>
            <a:ext cx="4422238" cy="4065133"/>
          </a:xfrm>
          <a:prstGeom prst="rect">
            <a:avLst/>
          </a:prstGeom>
          <a:noFill/>
          <a:ln>
            <a:noFill/>
          </a:ln>
        </p:spPr>
      </p:pic>
      <p:grpSp>
        <p:nvGrpSpPr>
          <p:cNvPr id="13" name="Group 12">
            <a:extLst>
              <a:ext uri="{FF2B5EF4-FFF2-40B4-BE49-F238E27FC236}">
                <a16:creationId xmlns:a16="http://schemas.microsoft.com/office/drawing/2014/main" id="{461658E2-4FDA-41C8-8616-8663301A5652}"/>
              </a:ext>
            </a:extLst>
          </p:cNvPr>
          <p:cNvGrpSpPr/>
          <p:nvPr/>
        </p:nvGrpSpPr>
        <p:grpSpPr>
          <a:xfrm>
            <a:off x="8353848" y="1132321"/>
            <a:ext cx="3430784" cy="4331033"/>
            <a:chOff x="8353848" y="980728"/>
            <a:chExt cx="3430784" cy="4331033"/>
          </a:xfrm>
        </p:grpSpPr>
        <p:grpSp>
          <p:nvGrpSpPr>
            <p:cNvPr id="7" name="Group 6">
              <a:extLst>
                <a:ext uri="{FF2B5EF4-FFF2-40B4-BE49-F238E27FC236}">
                  <a16:creationId xmlns:a16="http://schemas.microsoft.com/office/drawing/2014/main" id="{EE1E9F3C-D2A3-443E-BCF2-AEAD0B3921D2}"/>
                </a:ext>
              </a:extLst>
            </p:cNvPr>
            <p:cNvGrpSpPr/>
            <p:nvPr/>
          </p:nvGrpSpPr>
          <p:grpSpPr>
            <a:xfrm>
              <a:off x="8353848" y="1430267"/>
              <a:ext cx="3430784" cy="3881494"/>
              <a:chOff x="8400256" y="1356417"/>
              <a:chExt cx="3430784" cy="3881494"/>
            </a:xfrm>
          </p:grpSpPr>
          <p:pic>
            <p:nvPicPr>
              <p:cNvPr id="6" name="Picture 5" descr="A picture containing shape&#10;&#10;Description automatically generated">
                <a:extLst>
                  <a:ext uri="{FF2B5EF4-FFF2-40B4-BE49-F238E27FC236}">
                    <a16:creationId xmlns:a16="http://schemas.microsoft.com/office/drawing/2014/main" id="{4D3432EA-233A-4430-979E-9A60DBFA02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0256" y="1356417"/>
                <a:ext cx="3312368" cy="3321969"/>
              </a:xfrm>
              <a:prstGeom prst="rect">
                <a:avLst/>
              </a:prstGeom>
            </p:spPr>
          </p:pic>
          <p:sp>
            <p:nvSpPr>
              <p:cNvPr id="11" name="Rectangle 3">
                <a:extLst>
                  <a:ext uri="{FF2B5EF4-FFF2-40B4-BE49-F238E27FC236}">
                    <a16:creationId xmlns:a16="http://schemas.microsoft.com/office/drawing/2014/main" id="{9613B229-C87D-411A-8AEC-FEBFB4FD85AA}"/>
                  </a:ext>
                </a:extLst>
              </p:cNvPr>
              <p:cNvSpPr>
                <a:spLocks noChangeArrowheads="1"/>
              </p:cNvSpPr>
              <p:nvPr/>
            </p:nvSpPr>
            <p:spPr bwMode="auto">
              <a:xfrm>
                <a:off x="8400256" y="4653136"/>
                <a:ext cx="34307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hangingPunct="0"/>
                <a:r>
                  <a:rPr lang="en-US" altLang="en-US" sz="1600" b="1" dirty="0">
                    <a:latin typeface="Arial" panose="020B0604020202020204" pitchFamily="34" charset="0"/>
                  </a:rPr>
                  <a:t>Fig. </a:t>
                </a:r>
                <a:r>
                  <a:rPr lang="en-US" altLang="en-US" sz="1600" dirty="0">
                    <a:latin typeface="Arial" panose="020B0604020202020204" pitchFamily="34" charset="0"/>
                  </a:rPr>
                  <a:t>Calculation of Ps, Tm, and IWV at the GPS station from ERA5 </a:t>
                </a:r>
              </a:p>
            </p:txBody>
          </p:sp>
        </p:grpSp>
        <p:sp>
          <p:nvSpPr>
            <p:cNvPr id="14" name="TextBox 13">
              <a:extLst>
                <a:ext uri="{FF2B5EF4-FFF2-40B4-BE49-F238E27FC236}">
                  <a16:creationId xmlns:a16="http://schemas.microsoft.com/office/drawing/2014/main" id="{1C2AE262-B32B-49DA-BC75-D0BC061A1C56}"/>
                </a:ext>
              </a:extLst>
            </p:cNvPr>
            <p:cNvSpPr txBox="1"/>
            <p:nvPr/>
          </p:nvSpPr>
          <p:spPr>
            <a:xfrm>
              <a:off x="8472264" y="980728"/>
              <a:ext cx="3312368" cy="450829"/>
            </a:xfrm>
            <a:prstGeom prst="rect">
              <a:avLst/>
            </a:prstGeom>
            <a:noFill/>
          </p:spPr>
          <p:txBody>
            <a:bodyPr wrap="square">
              <a:spAutoFit/>
            </a:bodyPr>
            <a:lstStyle/>
            <a:p>
              <a:pPr marL="288000" lvl="1" indent="-288000">
                <a:lnSpc>
                  <a:spcPct val="130000"/>
                </a:lnSpc>
                <a:spcBef>
                  <a:spcPts val="2400"/>
                </a:spcBef>
                <a:buBlip>
                  <a:blip r:embed="rId3"/>
                </a:buBlip>
              </a:pPr>
              <a:r>
                <a:rPr lang="en-GB" sz="2000" b="1" dirty="0">
                  <a:latin typeface="+mn-lt"/>
                </a:rPr>
                <a:t>GPS IWV retrieval</a:t>
              </a:r>
            </a:p>
          </p:txBody>
        </p:sp>
      </p:grpSp>
    </p:spTree>
    <p:extLst>
      <p:ext uri="{BB962C8B-B14F-4D97-AF65-F5344CB8AC3E}">
        <p14:creationId xmlns:p14="http://schemas.microsoft.com/office/powerpoint/2010/main" val="5497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D53D-FEC2-4423-8184-FC3A8330CC8F}"/>
              </a:ext>
            </a:extLst>
          </p:cNvPr>
          <p:cNvSpPr>
            <a:spLocks noGrp="1"/>
          </p:cNvSpPr>
          <p:nvPr>
            <p:ph type="title"/>
          </p:nvPr>
        </p:nvSpPr>
        <p:spPr>
          <a:xfrm>
            <a:off x="520702" y="260648"/>
            <a:ext cx="9751762" cy="561975"/>
          </a:xfrm>
        </p:spPr>
        <p:txBody>
          <a:bodyPr/>
          <a:lstStyle/>
          <a:p>
            <a:r>
              <a:rPr lang="en-GB" dirty="0"/>
              <a:t>Atmospheric reanalyses</a:t>
            </a:r>
          </a:p>
        </p:txBody>
      </p:sp>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5" name="Rectangle 2">
            <a:extLst>
              <a:ext uri="{FF2B5EF4-FFF2-40B4-BE49-F238E27FC236}">
                <a16:creationId xmlns:a16="http://schemas.microsoft.com/office/drawing/2014/main" id="{306DF1C4-5E5E-4ED1-AF09-9AEE92F8C12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CB5428D7-56A0-424C-A656-3653445FB5DD}"/>
              </a:ext>
            </a:extLst>
          </p:cNvPr>
          <p:cNvGraphicFramePr>
            <a:graphicFrameLocks noGrp="1"/>
          </p:cNvGraphicFramePr>
          <p:nvPr>
            <p:extLst>
              <p:ext uri="{D42A27DB-BD31-4B8C-83A1-F6EECF244321}">
                <p14:modId xmlns:p14="http://schemas.microsoft.com/office/powerpoint/2010/main" val="1771026314"/>
              </p:ext>
            </p:extLst>
          </p:nvPr>
        </p:nvGraphicFramePr>
        <p:xfrm>
          <a:off x="191344" y="1683229"/>
          <a:ext cx="11809311" cy="3834003"/>
        </p:xfrm>
        <a:graphic>
          <a:graphicData uri="http://schemas.openxmlformats.org/drawingml/2006/table">
            <a:tbl>
              <a:tblPr firstRow="1" bandRow="1">
                <a:tableStyleId>{5C22544A-7EE6-4342-B048-85BDC9FD1C3A}</a:tableStyleId>
              </a:tblPr>
              <a:tblGrid>
                <a:gridCol w="1710847">
                  <a:extLst>
                    <a:ext uri="{9D8B030D-6E8A-4147-A177-3AD203B41FA5}">
                      <a16:colId xmlns:a16="http://schemas.microsoft.com/office/drawing/2014/main" val="1397364459"/>
                    </a:ext>
                  </a:extLst>
                </a:gridCol>
                <a:gridCol w="1817545">
                  <a:extLst>
                    <a:ext uri="{9D8B030D-6E8A-4147-A177-3AD203B41FA5}">
                      <a16:colId xmlns:a16="http://schemas.microsoft.com/office/drawing/2014/main" val="612462641"/>
                    </a:ext>
                  </a:extLst>
                </a:gridCol>
                <a:gridCol w="1584176">
                  <a:extLst>
                    <a:ext uri="{9D8B030D-6E8A-4147-A177-3AD203B41FA5}">
                      <a16:colId xmlns:a16="http://schemas.microsoft.com/office/drawing/2014/main" val="2620223883"/>
                    </a:ext>
                  </a:extLst>
                </a:gridCol>
                <a:gridCol w="1584176">
                  <a:extLst>
                    <a:ext uri="{9D8B030D-6E8A-4147-A177-3AD203B41FA5}">
                      <a16:colId xmlns:a16="http://schemas.microsoft.com/office/drawing/2014/main" val="1726871735"/>
                    </a:ext>
                  </a:extLst>
                </a:gridCol>
                <a:gridCol w="1800200">
                  <a:extLst>
                    <a:ext uri="{9D8B030D-6E8A-4147-A177-3AD203B41FA5}">
                      <a16:colId xmlns:a16="http://schemas.microsoft.com/office/drawing/2014/main" val="1980367137"/>
                    </a:ext>
                  </a:extLst>
                </a:gridCol>
                <a:gridCol w="1656184">
                  <a:extLst>
                    <a:ext uri="{9D8B030D-6E8A-4147-A177-3AD203B41FA5}">
                      <a16:colId xmlns:a16="http://schemas.microsoft.com/office/drawing/2014/main" val="1504513100"/>
                    </a:ext>
                  </a:extLst>
                </a:gridCol>
                <a:gridCol w="1656183">
                  <a:extLst>
                    <a:ext uri="{9D8B030D-6E8A-4147-A177-3AD203B41FA5}">
                      <a16:colId xmlns:a16="http://schemas.microsoft.com/office/drawing/2014/main" val="44064658"/>
                    </a:ext>
                  </a:extLst>
                </a:gridCol>
              </a:tblGrid>
              <a:tr h="215900">
                <a:tc>
                  <a:txBody>
                    <a:bodyPr/>
                    <a:lstStyle/>
                    <a:p>
                      <a:pPr algn="ctr">
                        <a:lnSpc>
                          <a:spcPct val="130000"/>
                        </a:lnSpc>
                        <a:spcBef>
                          <a:spcPts val="0"/>
                        </a:spcBef>
                        <a:spcAft>
                          <a:spcPts val="0"/>
                        </a:spcAft>
                      </a:pPr>
                      <a:r>
                        <a:rPr lang="en-US" sz="1600" dirty="0">
                          <a:effectLst/>
                        </a:rPr>
                        <a:t>Reanalysis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CFSR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ERA5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ERAI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JRA55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MERRA2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NCEP2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4984673"/>
                  </a:ext>
                </a:extLst>
              </a:tr>
              <a:tr h="215900">
                <a:tc>
                  <a:txBody>
                    <a:bodyPr/>
                    <a:lstStyle/>
                    <a:p>
                      <a:pPr algn="ctr">
                        <a:lnSpc>
                          <a:spcPct val="130000"/>
                        </a:lnSpc>
                        <a:spcBef>
                          <a:spcPts val="0"/>
                        </a:spcBef>
                        <a:spcAft>
                          <a:spcPts val="0"/>
                        </a:spcAft>
                      </a:pPr>
                      <a:r>
                        <a:rPr lang="en-US" sz="1600">
                          <a:effectLst/>
                        </a:rPr>
                        <a:t>Source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NCEP</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ECMWF</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ECMWF</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JMA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NASA GMAO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NCEP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4814012"/>
                  </a:ext>
                </a:extLst>
              </a:tr>
              <a:tr h="215900">
                <a:tc>
                  <a:txBody>
                    <a:bodyPr/>
                    <a:lstStyle/>
                    <a:p>
                      <a:pPr algn="ctr">
                        <a:lnSpc>
                          <a:spcPct val="130000"/>
                        </a:lnSpc>
                        <a:spcBef>
                          <a:spcPts val="0"/>
                        </a:spcBef>
                        <a:spcAft>
                          <a:spcPts val="0"/>
                        </a:spcAft>
                      </a:pPr>
                      <a:r>
                        <a:rPr lang="en-US" sz="1600">
                          <a:effectLst/>
                        </a:rPr>
                        <a:t>References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err="1">
                          <a:effectLst/>
                        </a:rPr>
                        <a:t>Saha</a:t>
                      </a:r>
                      <a:r>
                        <a:rPr lang="en-US" sz="1600" dirty="0">
                          <a:effectLst/>
                        </a:rPr>
                        <a:t> et al., </a:t>
                      </a:r>
                    </a:p>
                    <a:p>
                      <a:pPr algn="ctr">
                        <a:lnSpc>
                          <a:spcPct val="130000"/>
                        </a:lnSpc>
                        <a:spcBef>
                          <a:spcPts val="0"/>
                        </a:spcBef>
                        <a:spcAft>
                          <a:spcPts val="0"/>
                        </a:spcAft>
                      </a:pPr>
                      <a:r>
                        <a:rPr lang="en-US" sz="1600" dirty="0">
                          <a:effectLst/>
                        </a:rPr>
                        <a:t>2010, 2014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err="1">
                          <a:effectLst/>
                        </a:rPr>
                        <a:t>Hersbach</a:t>
                      </a:r>
                      <a:r>
                        <a:rPr lang="en-US" sz="1600" dirty="0">
                          <a:effectLst/>
                        </a:rPr>
                        <a:t> et al. 2020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Dee et al., </a:t>
                      </a:r>
                    </a:p>
                    <a:p>
                      <a:pPr algn="ctr">
                        <a:lnSpc>
                          <a:spcPct val="130000"/>
                        </a:lnSpc>
                        <a:spcBef>
                          <a:spcPts val="0"/>
                        </a:spcBef>
                        <a:spcAft>
                          <a:spcPts val="0"/>
                        </a:spcAft>
                      </a:pPr>
                      <a:r>
                        <a:rPr lang="en-US" sz="1600" dirty="0">
                          <a:effectLst/>
                        </a:rPr>
                        <a:t>2011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Kobayashi et al., 2015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Gelaro et al., 2017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Kanamitsu et al., 2002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9302274"/>
                  </a:ext>
                </a:extLst>
              </a:tr>
              <a:tr h="215900">
                <a:tc>
                  <a:txBody>
                    <a:bodyPr/>
                    <a:lstStyle/>
                    <a:p>
                      <a:pPr algn="ctr">
                        <a:lnSpc>
                          <a:spcPct val="130000"/>
                        </a:lnSpc>
                        <a:spcBef>
                          <a:spcPts val="0"/>
                        </a:spcBef>
                        <a:spcAft>
                          <a:spcPts val="0"/>
                        </a:spcAft>
                      </a:pPr>
                      <a:r>
                        <a:rPr lang="en-US" sz="1600">
                          <a:effectLst/>
                        </a:rPr>
                        <a:t>Assimilation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3DVAR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4DVAR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4DVAR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4DVAR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3DVAR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3DVAR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8202855"/>
                  </a:ext>
                </a:extLst>
              </a:tr>
              <a:tr h="215900">
                <a:tc>
                  <a:txBody>
                    <a:bodyPr/>
                    <a:lstStyle/>
                    <a:p>
                      <a:pPr algn="ctr">
                        <a:lnSpc>
                          <a:spcPct val="130000"/>
                        </a:lnSpc>
                        <a:spcBef>
                          <a:spcPts val="0"/>
                        </a:spcBef>
                        <a:spcAft>
                          <a:spcPts val="0"/>
                        </a:spcAft>
                      </a:pPr>
                      <a:r>
                        <a:rPr lang="en-US" sz="1600">
                          <a:effectLst/>
                        </a:rPr>
                        <a:t>Time range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1979-present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1979-present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1979-Aug. 2019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1958-present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1980-present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1979-present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84268836"/>
                  </a:ext>
                </a:extLst>
              </a:tr>
              <a:tr h="215900">
                <a:tc>
                  <a:txBody>
                    <a:bodyPr/>
                    <a:lstStyle/>
                    <a:p>
                      <a:pPr algn="ctr">
                        <a:lnSpc>
                          <a:spcPct val="130000"/>
                        </a:lnSpc>
                        <a:spcBef>
                          <a:spcPts val="0"/>
                        </a:spcBef>
                        <a:spcAft>
                          <a:spcPts val="0"/>
                        </a:spcAft>
                      </a:pPr>
                      <a:r>
                        <a:rPr lang="en-US" sz="1600">
                          <a:effectLst/>
                        </a:rPr>
                        <a:t>Temporal res. (hour)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b="1" dirty="0">
                          <a:solidFill>
                            <a:srgbClr val="0000FF"/>
                          </a:solidFill>
                          <a:effectLst/>
                        </a:rPr>
                        <a:t>1</a:t>
                      </a:r>
                      <a:endPar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8499641"/>
                  </a:ext>
                </a:extLst>
              </a:tr>
              <a:tr h="215900">
                <a:tc>
                  <a:txBody>
                    <a:bodyPr/>
                    <a:lstStyle/>
                    <a:p>
                      <a:pPr algn="ctr">
                        <a:lnSpc>
                          <a:spcPct val="130000"/>
                        </a:lnSpc>
                        <a:spcBef>
                          <a:spcPts val="0"/>
                        </a:spcBef>
                        <a:spcAft>
                          <a:spcPts val="0"/>
                        </a:spcAft>
                      </a:pPr>
                      <a:r>
                        <a:rPr lang="en-US" sz="1600">
                          <a:effectLst/>
                        </a:rPr>
                        <a:t>Horizontal res. (lat.*lon.)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0.5°×0.5°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b="1" dirty="0">
                          <a:solidFill>
                            <a:srgbClr val="0000FF"/>
                          </a:solidFill>
                          <a:effectLst/>
                        </a:rPr>
                        <a:t>0.25°×0.25°</a:t>
                      </a:r>
                      <a:endPar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0.75°×0.75°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1.25°×1.25°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0.5°×0.625°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2.5°×2.5°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8150942"/>
                  </a:ext>
                </a:extLst>
              </a:tr>
              <a:tr h="215900">
                <a:tc>
                  <a:txBody>
                    <a:bodyPr/>
                    <a:lstStyle/>
                    <a:p>
                      <a:pPr algn="ctr">
                        <a:lnSpc>
                          <a:spcPct val="130000"/>
                        </a:lnSpc>
                        <a:spcBef>
                          <a:spcPts val="0"/>
                        </a:spcBef>
                        <a:spcAft>
                          <a:spcPts val="0"/>
                        </a:spcAft>
                      </a:pPr>
                      <a:r>
                        <a:rPr lang="en-US" sz="1600">
                          <a:effectLst/>
                        </a:rPr>
                        <a:t>Pressure levels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37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37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37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37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42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17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87226304"/>
                  </a:ext>
                </a:extLst>
              </a:tr>
              <a:tr h="215900">
                <a:tc>
                  <a:txBody>
                    <a:bodyPr/>
                    <a:lstStyle/>
                    <a:p>
                      <a:pPr algn="ctr">
                        <a:lnSpc>
                          <a:spcPct val="130000"/>
                        </a:lnSpc>
                        <a:spcBef>
                          <a:spcPts val="0"/>
                        </a:spcBef>
                        <a:spcAft>
                          <a:spcPts val="0"/>
                        </a:spcAft>
                      </a:pPr>
                      <a:r>
                        <a:rPr lang="en-US" sz="1600">
                          <a:effectLst/>
                        </a:rPr>
                        <a:t>Comment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Successor of ERAI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solidFill>
                            <a:srgbClr val="FF6699"/>
                          </a:solidFill>
                          <a:effectLst/>
                        </a:rPr>
                        <a:t>RH only at 27 levels (≥100 </a:t>
                      </a:r>
                      <a:r>
                        <a:rPr lang="en-US" sz="1600" dirty="0" err="1">
                          <a:solidFill>
                            <a:srgbClr val="FF6699"/>
                          </a:solidFill>
                          <a:effectLst/>
                        </a:rPr>
                        <a:t>hPa</a:t>
                      </a:r>
                      <a:r>
                        <a:rPr lang="en-US" sz="1600" dirty="0">
                          <a:solidFill>
                            <a:srgbClr val="FF6699"/>
                          </a:solidFill>
                          <a:effectLst/>
                        </a:rPr>
                        <a:t>)</a:t>
                      </a:r>
                      <a:endParaRPr lang="en-US" sz="1600" dirty="0">
                        <a:solidFill>
                          <a:srgbClr val="FF669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30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1335413"/>
                  </a:ext>
                </a:extLst>
              </a:tr>
            </a:tbl>
          </a:graphicData>
        </a:graphic>
      </p:graphicFrame>
      <p:sp>
        <p:nvSpPr>
          <p:cNvPr id="6" name="Rectangle 1">
            <a:extLst>
              <a:ext uri="{FF2B5EF4-FFF2-40B4-BE49-F238E27FC236}">
                <a16:creationId xmlns:a16="http://schemas.microsoft.com/office/drawing/2014/main" id="{B4A31829-CF77-4A10-957F-5B618AB19DFE}"/>
              </a:ext>
            </a:extLst>
          </p:cNvPr>
          <p:cNvSpPr>
            <a:spLocks noChangeArrowheads="1"/>
          </p:cNvSpPr>
          <p:nvPr/>
        </p:nvSpPr>
        <p:spPr bwMode="auto">
          <a:xfrm>
            <a:off x="2933193" y="1323189"/>
            <a:ext cx="69745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hangingPunct="0"/>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Feature comparison of the </a:t>
            </a:r>
            <a:r>
              <a:rPr lang="en-GB" sz="1600" dirty="0">
                <a:latin typeface="+mn-lt"/>
              </a:rPr>
              <a:t>pressure level products of six </a:t>
            </a:r>
            <a:r>
              <a:rPr lang="en-GB" sz="1600" dirty="0"/>
              <a:t>reanalyses </a:t>
            </a:r>
            <a:endParaRPr lang="en-US" sz="1600" dirty="0">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822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95C75726-88C3-4470-BF3D-C437047F8BB1}"/>
                  </a:ext>
                </a:extLst>
              </p:cNvPr>
              <p:cNvSpPr>
                <a:spLocks noGrp="1"/>
              </p:cNvSpPr>
              <p:nvPr>
                <p:ph type="title"/>
              </p:nvPr>
            </p:nvSpPr>
            <p:spPr>
              <a:xfrm>
                <a:off x="520702" y="260648"/>
                <a:ext cx="11335938" cy="561975"/>
              </a:xfrm>
            </p:spPr>
            <p:txBody>
              <a:bodyPr/>
              <a:lstStyle/>
              <a:p>
                <a:r>
                  <a:rPr lang="en-GB" dirty="0"/>
                  <a:t>Consistency metrics (</a:t>
                </a:r>
                <a:r>
                  <a:rPr lang="en-US" dirty="0"/>
                  <a:t>when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ea typeface="Cambria Math" panose="02040503050406030204" pitchFamily="18" charset="0"/>
                          </a:rPr>
                          <m:t>𝑠</m:t>
                        </m:r>
                      </m:sub>
                    </m:sSub>
                    <m:r>
                      <a:rPr lang="en-GB" i="1">
                        <a:latin typeface="Cambria Math" panose="02040503050406030204" pitchFamily="18" charset="0"/>
                        <a:ea typeface="Cambria Math" panose="02040503050406030204" pitchFamily="18" charset="0"/>
                      </a:rPr>
                      <m:t>≠</m:t>
                    </m:r>
                    <m:r>
                      <a:rPr lang="en-GB" b="0" i="1">
                        <a:latin typeface="Cambria Math" panose="02040503050406030204" pitchFamily="18" charset="0"/>
                        <a:ea typeface="Cambria Math" panose="02040503050406030204" pitchFamily="18" charset="0"/>
                      </a:rPr>
                      <m:t>0</m:t>
                    </m:r>
                  </m:oMath>
                </a14:m>
                <a:r>
                  <a:rPr lang="en-US" dirty="0"/>
                  <a:t> and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b="0" i="1">
                            <a:latin typeface="Cambria Math" panose="02040503050406030204" pitchFamily="18" charset="0"/>
                            <a:ea typeface="Cambria Math" panose="02040503050406030204" pitchFamily="18" charset="0"/>
                          </a:rPr>
                          <m:t>𝑜</m:t>
                        </m:r>
                      </m:sub>
                    </m:sSub>
                    <m:r>
                      <a:rPr lang="en-GB" i="1">
                        <a:latin typeface="Cambria Math" panose="02040503050406030204" pitchFamily="18" charset="0"/>
                        <a:ea typeface="Cambria Math" panose="02040503050406030204" pitchFamily="18" charset="0"/>
                      </a:rPr>
                      <m:t>≠0</m:t>
                    </m:r>
                  </m:oMath>
                </a14:m>
                <a:r>
                  <a:rPr lang="en-GB" dirty="0"/>
                  <a:t>)</a:t>
                </a:r>
              </a:p>
            </p:txBody>
          </p:sp>
        </mc:Choice>
        <mc:Fallback xmlns="">
          <p:sp>
            <p:nvSpPr>
              <p:cNvPr id="7" name="Title 1">
                <a:extLst>
                  <a:ext uri="{FF2B5EF4-FFF2-40B4-BE49-F238E27FC236}">
                    <a16:creationId xmlns:a16="http://schemas.microsoft.com/office/drawing/2014/main" id="{95C75726-88C3-4470-BF3D-C437047F8BB1}"/>
                  </a:ext>
                </a:extLst>
              </p:cNvPr>
              <p:cNvSpPr>
                <a:spLocks noGrp="1" noRot="1" noChangeAspect="1" noMove="1" noResize="1" noEditPoints="1" noAdjustHandles="1" noChangeArrowheads="1" noChangeShapeType="1" noTextEdit="1"/>
              </p:cNvSpPr>
              <p:nvPr>
                <p:ph type="title"/>
              </p:nvPr>
            </p:nvSpPr>
            <p:spPr>
              <a:xfrm>
                <a:off x="520702" y="260648"/>
                <a:ext cx="11335938" cy="561975"/>
              </a:xfrm>
              <a:blipFill>
                <a:blip r:embed="rId3"/>
                <a:stretch>
                  <a:fillRect l="-2151" t="-9783" b="-4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9E56FDD-6338-4C5A-B652-753D934549D9}"/>
                  </a:ext>
                </a:extLst>
              </p:cNvPr>
              <p:cNvSpPr txBox="1"/>
              <p:nvPr/>
            </p:nvSpPr>
            <p:spPr>
              <a:xfrm>
                <a:off x="983432" y="1628800"/>
                <a:ext cx="4316631"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𝐾𝐺𝐸</m:t>
                          </m:r>
                        </m:e>
                        <m:sup>
                          <m:r>
                            <a:rPr lang="en-GB" i="1">
                              <a:latin typeface="Cambria Math" panose="02040503050406030204" pitchFamily="18" charset="0"/>
                            </a:rPr>
                            <m:t>′</m:t>
                          </m:r>
                        </m:sup>
                      </m:sSup>
                      <m:r>
                        <a:rPr lang="en-GB" i="1">
                          <a:latin typeface="Cambria Math" panose="02040503050406030204" pitchFamily="18" charset="0"/>
                        </a:rPr>
                        <m:t>=1−</m:t>
                      </m:r>
                      <m:rad>
                        <m:radPr>
                          <m:degHide m:val="on"/>
                          <m:ctrlPr>
                            <a:rPr lang="en-GB" i="1">
                              <a:latin typeface="Cambria Math" panose="02040503050406030204" pitchFamily="18" charset="0"/>
                            </a:rPr>
                          </m:ctrlPr>
                        </m:radPr>
                        <m:deg/>
                        <m:e>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𝛾</m:t>
                              </m:r>
                              <m:r>
                                <a:rPr lang="en-GB" i="1">
                                  <a:latin typeface="Cambria Math" panose="02040503050406030204" pitchFamily="18" charset="0"/>
                                  <a:ea typeface="Cambria Math" panose="02040503050406030204" pitchFamily="18" charset="0"/>
                                </a:rPr>
                                <m:t>−1)</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𝛽</m:t>
                              </m:r>
                              <m:r>
                                <a:rPr lang="en-GB" i="1">
                                  <a:latin typeface="Cambria Math" panose="02040503050406030204" pitchFamily="18" charset="0"/>
                                  <a:ea typeface="Cambria Math" panose="02040503050406030204" pitchFamily="18" charset="0"/>
                                </a:rPr>
                                <m:t>−1)</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𝑟</m:t>
                              </m:r>
                              <m:r>
                                <a:rPr lang="en-GB" i="1">
                                  <a:latin typeface="Cambria Math" panose="02040503050406030204" pitchFamily="18" charset="0"/>
                                  <a:ea typeface="Cambria Math" panose="02040503050406030204" pitchFamily="18" charset="0"/>
                                </a:rPr>
                                <m:t>−1)</m:t>
                              </m:r>
                            </m:e>
                            <m:sup>
                              <m:r>
                                <a:rPr lang="en-GB" i="1">
                                  <a:latin typeface="Cambria Math" panose="02040503050406030204" pitchFamily="18" charset="0"/>
                                </a:rPr>
                                <m:t>2</m:t>
                              </m:r>
                            </m:sup>
                          </m:sSup>
                        </m:e>
                      </m:rad>
                    </m:oMath>
                  </m:oMathPara>
                </a14:m>
                <a:endParaRPr lang="en-US" dirty="0"/>
              </a:p>
            </p:txBody>
          </p:sp>
        </mc:Choice>
        <mc:Fallback xmlns="">
          <p:sp>
            <p:nvSpPr>
              <p:cNvPr id="2" name="TextBox 1">
                <a:extLst>
                  <a:ext uri="{FF2B5EF4-FFF2-40B4-BE49-F238E27FC236}">
                    <a16:creationId xmlns:a16="http://schemas.microsoft.com/office/drawing/2014/main" id="{59E56FDD-6338-4C5A-B652-753D934549D9}"/>
                  </a:ext>
                </a:extLst>
              </p:cNvPr>
              <p:cNvSpPr txBox="1">
                <a:spLocks noRot="1" noChangeAspect="1" noMove="1" noResize="1" noEditPoints="1" noAdjustHandles="1" noChangeArrowheads="1" noChangeShapeType="1" noTextEdit="1"/>
              </p:cNvSpPr>
              <p:nvPr/>
            </p:nvSpPr>
            <p:spPr>
              <a:xfrm>
                <a:off x="983432" y="1628800"/>
                <a:ext cx="4316631" cy="335413"/>
              </a:xfrm>
              <a:prstGeom prst="rect">
                <a:avLst/>
              </a:prstGeom>
              <a:blipFill>
                <a:blip r:embed="rId4"/>
                <a:stretch>
                  <a:fillRect l="-565" r="-141" b="-2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5AFBF1-54C6-4D55-911C-0508ED2566C5}"/>
                  </a:ext>
                </a:extLst>
              </p:cNvPr>
              <p:cNvSpPr txBox="1"/>
              <p:nvPr/>
            </p:nvSpPr>
            <p:spPr>
              <a:xfrm>
                <a:off x="983432" y="3807419"/>
                <a:ext cx="1826993" cy="61157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ea typeface="Cambria Math" panose="02040503050406030204" pitchFamily="18" charset="0"/>
                                </a:rPr>
                                <m:t>𝑠</m:t>
                              </m:r>
                            </m:sub>
                          </m:sSub>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ea typeface="Cambria Math" panose="02040503050406030204" pitchFamily="18" charset="0"/>
                                </a:rPr>
                                <m:t>𝑜</m:t>
                              </m:r>
                            </m:sub>
                          </m:sSub>
                        </m:den>
                      </m:f>
                    </m:oMath>
                  </m:oMathPara>
                </a14:m>
                <a:endParaRPr lang="en-US" dirty="0"/>
              </a:p>
            </p:txBody>
          </p:sp>
        </mc:Choice>
        <mc:Fallback xmlns="">
          <p:sp>
            <p:nvSpPr>
              <p:cNvPr id="9" name="TextBox 8">
                <a:extLst>
                  <a:ext uri="{FF2B5EF4-FFF2-40B4-BE49-F238E27FC236}">
                    <a16:creationId xmlns:a16="http://schemas.microsoft.com/office/drawing/2014/main" id="{205AFBF1-54C6-4D55-911C-0508ED2566C5}"/>
                  </a:ext>
                </a:extLst>
              </p:cNvPr>
              <p:cNvSpPr txBox="1">
                <a:spLocks noRot="1" noChangeAspect="1" noMove="1" noResize="1" noEditPoints="1" noAdjustHandles="1" noChangeArrowheads="1" noChangeShapeType="1" noTextEdit="1"/>
              </p:cNvSpPr>
              <p:nvPr/>
            </p:nvSpPr>
            <p:spPr>
              <a:xfrm>
                <a:off x="983432" y="3807419"/>
                <a:ext cx="1826993" cy="6115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D687F40-06A5-41C5-BB5D-3A160D0E1750}"/>
                  </a:ext>
                </a:extLst>
              </p:cNvPr>
              <p:cNvSpPr txBox="1"/>
              <p:nvPr/>
            </p:nvSpPr>
            <p:spPr>
              <a:xfrm>
                <a:off x="983432" y="2547858"/>
                <a:ext cx="1826992" cy="66511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ea typeface="Cambria Math" panose="02040503050406030204" pitchFamily="18" charset="0"/>
                        </a:rPr>
                        <m:t>𝛾</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𝐶𝑉</m:t>
                              </m:r>
                            </m:e>
                            <m:sub>
                              <m:r>
                                <a:rPr lang="en-GB" i="1">
                                  <a:latin typeface="Cambria Math" panose="02040503050406030204" pitchFamily="18" charset="0"/>
                                  <a:ea typeface="Cambria Math" panose="02040503050406030204" pitchFamily="18" charset="0"/>
                                </a:rPr>
                                <m:t>𝑠</m:t>
                              </m:r>
                            </m:sub>
                          </m:sSub>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𝐶𝑉</m:t>
                              </m:r>
                            </m:e>
                            <m:sub>
                              <m:r>
                                <a:rPr lang="en-GB" i="1">
                                  <a:latin typeface="Cambria Math" panose="02040503050406030204" pitchFamily="18" charset="0"/>
                                  <a:ea typeface="Cambria Math" panose="02040503050406030204" pitchFamily="18" charset="0"/>
                                </a:rPr>
                                <m:t>𝑜</m:t>
                              </m:r>
                            </m:sub>
                          </m:sSub>
                        </m:den>
                      </m:f>
                      <m:r>
                        <m:rPr>
                          <m:nor/>
                        </m:rPr>
                        <a:rPr lang="en-US" dirty="0"/>
                        <m:t>=</m:t>
                      </m:r>
                      <m:r>
                        <m:rPr>
                          <m:nor/>
                        </m:rPr>
                        <a:rPr lang="en-GB" dirty="0">
                          <a:ea typeface="Cambria Math" panose="02040503050406030204" pitchFamily="18" charset="0"/>
                        </a:rPr>
                        <m:t> </m:t>
                      </m:r>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𝑠</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ea typeface="Cambria Math" panose="02040503050406030204" pitchFamily="18" charset="0"/>
                                </a:rPr>
                                <m:t>𝑠</m:t>
                              </m:r>
                            </m:sub>
                          </m:sSub>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𝑜</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ea typeface="Cambria Math" panose="02040503050406030204" pitchFamily="18" charset="0"/>
                                </a:rPr>
                                <m:t>𝑜</m:t>
                              </m:r>
                            </m:sub>
                          </m:sSub>
                        </m:den>
                      </m:f>
                    </m:oMath>
                  </m:oMathPara>
                </a14:m>
                <a:endParaRPr lang="en-US" dirty="0"/>
              </a:p>
            </p:txBody>
          </p:sp>
        </mc:Choice>
        <mc:Fallback xmlns="">
          <p:sp>
            <p:nvSpPr>
              <p:cNvPr id="11" name="TextBox 10">
                <a:extLst>
                  <a:ext uri="{FF2B5EF4-FFF2-40B4-BE49-F238E27FC236}">
                    <a16:creationId xmlns:a16="http://schemas.microsoft.com/office/drawing/2014/main" id="{2D687F40-06A5-41C5-BB5D-3A160D0E1750}"/>
                  </a:ext>
                </a:extLst>
              </p:cNvPr>
              <p:cNvSpPr txBox="1">
                <a:spLocks noRot="1" noChangeAspect="1" noMove="1" noResize="1" noEditPoints="1" noAdjustHandles="1" noChangeArrowheads="1" noChangeShapeType="1" noTextEdit="1"/>
              </p:cNvSpPr>
              <p:nvPr/>
            </p:nvSpPr>
            <p:spPr>
              <a:xfrm>
                <a:off x="983432" y="2547858"/>
                <a:ext cx="1826992" cy="6651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7BB49C2-B312-4A03-8C67-85E27C0A7A7A}"/>
                  </a:ext>
                </a:extLst>
              </p:cNvPr>
              <p:cNvSpPr txBox="1"/>
              <p:nvPr/>
            </p:nvSpPr>
            <p:spPr>
              <a:xfrm>
                <a:off x="983432" y="5067349"/>
                <a:ext cx="3627342" cy="521489"/>
              </a:xfrm>
              <a:prstGeom prst="rect">
                <a:avLst/>
              </a:prstGeom>
              <a:noFill/>
            </p:spPr>
            <p:txBody>
              <a:bodyPr wrap="square">
                <a:spAutoFit/>
              </a:bodyPr>
              <a:lstStyle/>
              <a:p>
                <a14:m>
                  <m:oMath xmlns:m="http://schemas.openxmlformats.org/officeDocument/2006/math">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𝑐𝑜𝑟𝑟</m:t>
                    </m:r>
                    <m:d>
                      <m:dPr>
                        <m:ctrlPr>
                          <a:rPr lang="en-GB" b="0" i="1" smtClean="0">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𝑋</m:t>
                            </m:r>
                          </m:e>
                          <m:sub>
                            <m:r>
                              <a:rPr lang="en-GB" i="1">
                                <a:latin typeface="Cambria Math" panose="02040503050406030204" pitchFamily="18" charset="0"/>
                                <a:ea typeface="Cambria Math" panose="02040503050406030204" pitchFamily="18" charset="0"/>
                              </a:rPr>
                              <m:t>𝑠</m:t>
                            </m:r>
                          </m:sub>
                        </m:sSub>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𝑋</m:t>
                            </m:r>
                          </m:e>
                          <m:sub>
                            <m:r>
                              <a:rPr lang="en-GB" b="0" i="1" smtClean="0">
                                <a:latin typeface="Cambria Math" panose="02040503050406030204" pitchFamily="18" charset="0"/>
                                <a:ea typeface="Cambria Math" panose="02040503050406030204" pitchFamily="18" charset="0"/>
                              </a:rPr>
                              <m:t>𝑜</m:t>
                            </m:r>
                          </m:sub>
                        </m:sSub>
                      </m:e>
                    </m:d>
                    <m:r>
                      <a:rPr lang="en-GB" b="0" i="1" smtClean="0">
                        <a:latin typeface="Cambria Math" panose="02040503050406030204" pitchFamily="18" charset="0"/>
                        <a:ea typeface="Cambria Math" panose="02040503050406030204" pitchFamily="18" charset="0"/>
                      </a:rPr>
                      <m:t>=</m:t>
                    </m:r>
                  </m:oMath>
                </a14:m>
                <a:r>
                  <a:rPr lang="en-GB" dirty="0">
                    <a:ea typeface="Cambria Math" panose="02040503050406030204" pitchFamily="18" charset="0"/>
                  </a:rPr>
                  <a:t> </a:t>
                </a:r>
                <a14:m>
                  <m:oMath xmlns:m="http://schemas.openxmlformats.org/officeDocument/2006/math">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𝐶𝑜𝑣</m:t>
                            </m:r>
                          </m:e>
                          <m:sub>
                            <m:r>
                              <a:rPr lang="en-GB" i="1">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𝑜</m:t>
                            </m:r>
                          </m:sub>
                        </m:sSub>
                      </m:num>
                      <m:den>
                        <m:sSub>
                          <m:sSubPr>
                            <m:ctrlPr>
                              <a:rPr lang="en-GB" i="1">
                                <a:latin typeface="Cambria Math" panose="02040503050406030204" pitchFamily="18" charset="0"/>
                                <a:ea typeface="Cambria Math" panose="02040503050406030204" pitchFamily="18" charset="0"/>
                              </a:rPr>
                            </m:ctrlPr>
                          </m:sSub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𝑠</m:t>
                                </m:r>
                              </m:sub>
                            </m:sSub>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𝑜</m:t>
                            </m:r>
                          </m:sub>
                        </m:sSub>
                      </m:den>
                    </m:f>
                  </m:oMath>
                </a14:m>
                <a:endParaRPr lang="en-US" dirty="0"/>
              </a:p>
            </p:txBody>
          </p:sp>
        </mc:Choice>
        <mc:Fallback xmlns="">
          <p:sp>
            <p:nvSpPr>
              <p:cNvPr id="12" name="TextBox 11">
                <a:extLst>
                  <a:ext uri="{FF2B5EF4-FFF2-40B4-BE49-F238E27FC236}">
                    <a16:creationId xmlns:a16="http://schemas.microsoft.com/office/drawing/2014/main" id="{E7BB49C2-B312-4A03-8C67-85E27C0A7A7A}"/>
                  </a:ext>
                </a:extLst>
              </p:cNvPr>
              <p:cNvSpPr txBox="1">
                <a:spLocks noRot="1" noChangeAspect="1" noMove="1" noResize="1" noEditPoints="1" noAdjustHandles="1" noChangeArrowheads="1" noChangeShapeType="1" noTextEdit="1"/>
              </p:cNvSpPr>
              <p:nvPr/>
            </p:nvSpPr>
            <p:spPr>
              <a:xfrm>
                <a:off x="983432" y="5067349"/>
                <a:ext cx="3627342" cy="521489"/>
              </a:xfrm>
              <a:prstGeom prst="rect">
                <a:avLst/>
              </a:prstGeom>
              <a:blipFill>
                <a:blip r:embed="rId7"/>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3CC1036E-13B8-48C7-99E3-2B43883AF82F}"/>
              </a:ext>
            </a:extLst>
          </p:cNvPr>
          <p:cNvSpPr/>
          <p:nvPr/>
        </p:nvSpPr>
        <p:spPr>
          <a:xfrm>
            <a:off x="695400" y="1052736"/>
            <a:ext cx="9001000" cy="486608"/>
          </a:xfrm>
          <a:prstGeom prst="rect">
            <a:avLst/>
          </a:prstGeom>
        </p:spPr>
        <p:txBody>
          <a:bodyPr wrap="square">
            <a:spAutoFit/>
          </a:bodyPr>
          <a:lstStyle/>
          <a:p>
            <a:pPr marL="288000" lvl="1" indent="-288000">
              <a:lnSpc>
                <a:spcPct val="130000"/>
              </a:lnSpc>
              <a:spcBef>
                <a:spcPts val="1200"/>
              </a:spcBef>
              <a:buBlip>
                <a:blip r:embed="rId8"/>
              </a:buBlip>
            </a:pPr>
            <a:r>
              <a:rPr lang="en-US" sz="2200" b="1" dirty="0"/>
              <a:t>Modified Kling</a:t>
            </a:r>
            <a:r>
              <a:rPr lang="en-US" sz="2200" dirty="0"/>
              <a:t>-</a:t>
            </a:r>
            <a:r>
              <a:rPr lang="en-US" sz="2200" b="1" dirty="0"/>
              <a:t>Gupta efficiency</a:t>
            </a:r>
            <a:r>
              <a:rPr lang="en-US" sz="2200" dirty="0"/>
              <a:t> (KGE’, Kling et al., 2012)</a:t>
            </a:r>
          </a:p>
        </p:txBody>
      </p:sp>
      <p:sp>
        <p:nvSpPr>
          <p:cNvPr id="16" name="Rectangle 15">
            <a:extLst>
              <a:ext uri="{FF2B5EF4-FFF2-40B4-BE49-F238E27FC236}">
                <a16:creationId xmlns:a16="http://schemas.microsoft.com/office/drawing/2014/main" id="{B299503D-7193-4D62-8DFC-FE28AA65B0EA}"/>
              </a:ext>
            </a:extLst>
          </p:cNvPr>
          <p:cNvSpPr/>
          <p:nvPr/>
        </p:nvSpPr>
        <p:spPr>
          <a:xfrm>
            <a:off x="695400" y="2132856"/>
            <a:ext cx="11017224" cy="450829"/>
          </a:xfrm>
          <a:prstGeom prst="rect">
            <a:avLst/>
          </a:prstGeom>
        </p:spPr>
        <p:txBody>
          <a:bodyPr wrap="square">
            <a:spAutoFit/>
          </a:bodyPr>
          <a:lstStyle/>
          <a:p>
            <a:pPr marL="288000" lvl="1" indent="-288000">
              <a:lnSpc>
                <a:spcPct val="130000"/>
              </a:lnSpc>
              <a:spcBef>
                <a:spcPts val="1200"/>
              </a:spcBef>
              <a:buBlip>
                <a:blip r:embed="rId8"/>
              </a:buBlip>
            </a:pPr>
            <a:r>
              <a:rPr lang="en-US" sz="2000" b="1" dirty="0"/>
              <a:t>Variability consistency indicator</a:t>
            </a:r>
            <a:endParaRPr lang="en-US" sz="2000" dirty="0"/>
          </a:p>
        </p:txBody>
      </p:sp>
      <p:sp>
        <p:nvSpPr>
          <p:cNvPr id="18" name="Rectangle 17">
            <a:extLst>
              <a:ext uri="{FF2B5EF4-FFF2-40B4-BE49-F238E27FC236}">
                <a16:creationId xmlns:a16="http://schemas.microsoft.com/office/drawing/2014/main" id="{038F4ECD-F6FF-400F-9713-63A48D512F02}"/>
              </a:ext>
            </a:extLst>
          </p:cNvPr>
          <p:cNvSpPr/>
          <p:nvPr/>
        </p:nvSpPr>
        <p:spPr>
          <a:xfrm>
            <a:off x="695400" y="3356590"/>
            <a:ext cx="8311472" cy="450829"/>
          </a:xfrm>
          <a:prstGeom prst="rect">
            <a:avLst/>
          </a:prstGeom>
        </p:spPr>
        <p:txBody>
          <a:bodyPr wrap="square">
            <a:spAutoFit/>
          </a:bodyPr>
          <a:lstStyle/>
          <a:p>
            <a:pPr marL="288000" lvl="1" indent="-288000">
              <a:lnSpc>
                <a:spcPct val="130000"/>
              </a:lnSpc>
              <a:spcBef>
                <a:spcPts val="1200"/>
              </a:spcBef>
              <a:buBlip>
                <a:blip r:embed="rId8"/>
              </a:buBlip>
            </a:pPr>
            <a:r>
              <a:rPr lang="en-US" sz="2000" b="1" dirty="0"/>
              <a:t>Bias indicator</a:t>
            </a:r>
            <a:endParaRPr lang="en-US" sz="2000" dirty="0">
              <a:latin typeface="+mn-lt"/>
            </a:endParaRPr>
          </a:p>
        </p:txBody>
      </p:sp>
      <p:sp>
        <p:nvSpPr>
          <p:cNvPr id="20" name="Rectangle 19">
            <a:extLst>
              <a:ext uri="{FF2B5EF4-FFF2-40B4-BE49-F238E27FC236}">
                <a16:creationId xmlns:a16="http://schemas.microsoft.com/office/drawing/2014/main" id="{754C6D83-F239-49CB-9B89-CAB29AEBBB98}"/>
              </a:ext>
            </a:extLst>
          </p:cNvPr>
          <p:cNvSpPr/>
          <p:nvPr/>
        </p:nvSpPr>
        <p:spPr>
          <a:xfrm>
            <a:off x="695400" y="4561945"/>
            <a:ext cx="8311472" cy="450829"/>
          </a:xfrm>
          <a:prstGeom prst="rect">
            <a:avLst/>
          </a:prstGeom>
        </p:spPr>
        <p:txBody>
          <a:bodyPr wrap="square">
            <a:spAutoFit/>
          </a:bodyPr>
          <a:lstStyle/>
          <a:p>
            <a:pPr marL="288000" lvl="1" indent="-288000">
              <a:lnSpc>
                <a:spcPct val="130000"/>
              </a:lnSpc>
              <a:spcBef>
                <a:spcPts val="1200"/>
              </a:spcBef>
              <a:buBlip>
                <a:blip r:embed="rId8"/>
              </a:buBlip>
            </a:pPr>
            <a:r>
              <a:rPr lang="en-US" sz="2000" b="1" dirty="0"/>
              <a:t>Correlation indicator</a:t>
            </a:r>
            <a:endParaRPr lang="en-US" sz="2000" dirty="0">
              <a:latin typeface="+mn-lt"/>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6D14E24-6BA8-42F7-BFA5-85E0711C07CF}"/>
                  </a:ext>
                </a:extLst>
              </p:cNvPr>
              <p:cNvSpPr txBox="1"/>
              <p:nvPr/>
            </p:nvSpPr>
            <p:spPr>
              <a:xfrm>
                <a:off x="959176" y="5821925"/>
                <a:ext cx="6144936" cy="414985"/>
              </a:xfrm>
              <a:prstGeom prst="rect">
                <a:avLst/>
              </a:prstGeom>
              <a:noFill/>
            </p:spPr>
            <p:txBody>
              <a:bodyPr wrap="square">
                <a:spAutoFit/>
              </a:bodyPr>
              <a:lstStyle/>
              <a:p>
                <a:pPr marL="0" lvl="1">
                  <a:lnSpc>
                    <a:spcPct val="130000"/>
                  </a:lnSpc>
                  <a:spcBef>
                    <a:spcPts val="0"/>
                  </a:spcBef>
                </a:pPr>
                <a:r>
                  <a:rPr lang="en-GB" sz="1800" dirty="0">
                    <a:solidFill>
                      <a:srgbClr val="0000FF"/>
                    </a:solidFill>
                    <a:ea typeface="Cambria Math" panose="02040503050406030204" pitchFamily="18" charset="0"/>
                  </a:rPr>
                  <a:t>Ideal case: </a:t>
                </a:r>
                <a14:m>
                  <m:oMath xmlns:m="http://schemas.openxmlformats.org/officeDocument/2006/math">
                    <m:r>
                      <a:rPr lang="en-GB" sz="1800" i="1">
                        <a:solidFill>
                          <a:srgbClr val="0000FF"/>
                        </a:solidFill>
                        <a:latin typeface="Cambria Math" panose="02040503050406030204" pitchFamily="18" charset="0"/>
                        <a:ea typeface="Cambria Math" panose="02040503050406030204" pitchFamily="18" charset="0"/>
                      </a:rPr>
                      <m:t>𝛾</m:t>
                    </m:r>
                    <m:r>
                      <a:rPr lang="en-GB" sz="1800" b="0" i="1" smtClean="0">
                        <a:solidFill>
                          <a:srgbClr val="0000FF"/>
                        </a:solidFill>
                        <a:latin typeface="Cambria Math" panose="02040503050406030204" pitchFamily="18" charset="0"/>
                        <a:ea typeface="Cambria Math" panose="02040503050406030204" pitchFamily="18" charset="0"/>
                      </a:rPr>
                      <m:t>=1</m:t>
                    </m:r>
                  </m:oMath>
                </a14:m>
                <a:r>
                  <a:rPr lang="en-GB" altLang="zh-CN" sz="1800" dirty="0">
                    <a:solidFill>
                      <a:srgbClr val="0000FF"/>
                    </a:solidFill>
                  </a:rPr>
                  <a:t>, </a:t>
                </a:r>
                <a14:m>
                  <m:oMath xmlns:m="http://schemas.openxmlformats.org/officeDocument/2006/math">
                    <m:r>
                      <a:rPr lang="en-GB" sz="1800" i="1">
                        <a:solidFill>
                          <a:srgbClr val="0000FF"/>
                        </a:solidFill>
                        <a:latin typeface="Cambria Math" panose="02040503050406030204" pitchFamily="18" charset="0"/>
                        <a:ea typeface="Cambria Math" panose="02040503050406030204" pitchFamily="18" charset="0"/>
                      </a:rPr>
                      <m:t>𝛽</m:t>
                    </m:r>
                    <m:r>
                      <a:rPr lang="en-GB" sz="1800" i="1">
                        <a:solidFill>
                          <a:srgbClr val="0000FF"/>
                        </a:solidFill>
                        <a:latin typeface="Cambria Math" panose="02040503050406030204" pitchFamily="18" charset="0"/>
                        <a:ea typeface="Cambria Math" panose="02040503050406030204" pitchFamily="18" charset="0"/>
                      </a:rPr>
                      <m:t>=1</m:t>
                    </m:r>
                  </m:oMath>
                </a14:m>
                <a:r>
                  <a:rPr lang="en-GB" altLang="zh-CN" sz="1800" dirty="0">
                    <a:solidFill>
                      <a:srgbClr val="0000FF"/>
                    </a:solidFill>
                  </a:rPr>
                  <a:t>, </a:t>
                </a:r>
                <a14:m>
                  <m:oMath xmlns:m="http://schemas.openxmlformats.org/officeDocument/2006/math">
                    <m:r>
                      <a:rPr lang="en-GB" sz="1800" i="1">
                        <a:solidFill>
                          <a:srgbClr val="0000FF"/>
                        </a:solidFill>
                        <a:latin typeface="Cambria Math" panose="02040503050406030204" pitchFamily="18" charset="0"/>
                        <a:ea typeface="Cambria Math" panose="02040503050406030204" pitchFamily="18" charset="0"/>
                      </a:rPr>
                      <m:t>𝑟</m:t>
                    </m:r>
                    <m:r>
                      <a:rPr lang="en-GB" sz="1800" i="1">
                        <a:solidFill>
                          <a:srgbClr val="0000FF"/>
                        </a:solidFill>
                        <a:latin typeface="Cambria Math" panose="02040503050406030204" pitchFamily="18" charset="0"/>
                        <a:ea typeface="Cambria Math" panose="02040503050406030204" pitchFamily="18" charset="0"/>
                      </a:rPr>
                      <m:t>=1</m:t>
                    </m:r>
                  </m:oMath>
                </a14:m>
                <a:r>
                  <a:rPr lang="en-GB" altLang="zh-CN" sz="1800" dirty="0">
                    <a:solidFill>
                      <a:srgbClr val="0000FF"/>
                    </a:solidFill>
                  </a:rPr>
                  <a:t>, and thus </a:t>
                </a:r>
                <a14:m>
                  <m:oMath xmlns:m="http://schemas.openxmlformats.org/officeDocument/2006/math">
                    <m:sSup>
                      <m:sSupPr>
                        <m:ctrlPr>
                          <a:rPr lang="en-GB" sz="1800" i="1">
                            <a:solidFill>
                              <a:srgbClr val="0000FF"/>
                            </a:solidFill>
                            <a:latin typeface="Cambria Math" panose="02040503050406030204" pitchFamily="18" charset="0"/>
                          </a:rPr>
                        </m:ctrlPr>
                      </m:sSupPr>
                      <m:e>
                        <m:r>
                          <a:rPr lang="en-GB" sz="1800" i="1">
                            <a:solidFill>
                              <a:srgbClr val="0000FF"/>
                            </a:solidFill>
                            <a:latin typeface="Cambria Math" panose="02040503050406030204" pitchFamily="18" charset="0"/>
                          </a:rPr>
                          <m:t>𝐾𝐺𝐸</m:t>
                        </m:r>
                      </m:e>
                      <m:sup>
                        <m:r>
                          <a:rPr lang="en-GB" sz="1800" i="1">
                            <a:solidFill>
                              <a:srgbClr val="0000FF"/>
                            </a:solidFill>
                            <a:latin typeface="Cambria Math" panose="02040503050406030204" pitchFamily="18" charset="0"/>
                          </a:rPr>
                          <m:t>′</m:t>
                        </m:r>
                      </m:sup>
                    </m:sSup>
                    <m:r>
                      <a:rPr lang="en-GB" sz="1800" i="1">
                        <a:solidFill>
                          <a:srgbClr val="0000FF"/>
                        </a:solidFill>
                        <a:latin typeface="Cambria Math" panose="02040503050406030204" pitchFamily="18" charset="0"/>
                        <a:ea typeface="Cambria Math" panose="02040503050406030204" pitchFamily="18" charset="0"/>
                      </a:rPr>
                      <m:t>=1</m:t>
                    </m:r>
                  </m:oMath>
                </a14:m>
                <a:endParaRPr lang="en-GB" altLang="zh-CN" sz="1800" dirty="0">
                  <a:solidFill>
                    <a:srgbClr val="0000FF"/>
                  </a:solidFill>
                </a:endParaRPr>
              </a:p>
            </p:txBody>
          </p:sp>
        </mc:Choice>
        <mc:Fallback xmlns="">
          <p:sp>
            <p:nvSpPr>
              <p:cNvPr id="25" name="TextBox 24">
                <a:extLst>
                  <a:ext uri="{FF2B5EF4-FFF2-40B4-BE49-F238E27FC236}">
                    <a16:creationId xmlns:a16="http://schemas.microsoft.com/office/drawing/2014/main" id="{36D14E24-6BA8-42F7-BFA5-85E0711C07CF}"/>
                  </a:ext>
                </a:extLst>
              </p:cNvPr>
              <p:cNvSpPr txBox="1">
                <a:spLocks noRot="1" noChangeAspect="1" noMove="1" noResize="1" noEditPoints="1" noAdjustHandles="1" noChangeArrowheads="1" noChangeShapeType="1" noTextEdit="1"/>
              </p:cNvSpPr>
              <p:nvPr/>
            </p:nvSpPr>
            <p:spPr>
              <a:xfrm>
                <a:off x="959176" y="5821925"/>
                <a:ext cx="6144936" cy="414985"/>
              </a:xfrm>
              <a:prstGeom prst="rect">
                <a:avLst/>
              </a:prstGeom>
              <a:blipFill>
                <a:blip r:embed="rId9"/>
                <a:stretch>
                  <a:fillRect l="-794" b="-23529"/>
                </a:stretch>
              </a:blipFill>
            </p:spPr>
            <p:txBody>
              <a:bodyPr/>
              <a:lstStyle/>
              <a:p>
                <a:r>
                  <a:rPr lang="en-US">
                    <a:noFill/>
                  </a:rPr>
                  <a:t> </a:t>
                </a:r>
              </a:p>
            </p:txBody>
          </p:sp>
        </mc:Fallback>
      </mc:AlternateContent>
    </p:spTree>
    <p:extLst>
      <p:ext uri="{BB962C8B-B14F-4D97-AF65-F5344CB8AC3E}">
        <p14:creationId xmlns:p14="http://schemas.microsoft.com/office/powerpoint/2010/main" val="293441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95C75726-88C3-4470-BF3D-C437047F8BB1}"/>
                  </a:ext>
                </a:extLst>
              </p:cNvPr>
              <p:cNvSpPr>
                <a:spLocks noGrp="1"/>
              </p:cNvSpPr>
              <p:nvPr>
                <p:ph type="title"/>
              </p:nvPr>
            </p:nvSpPr>
            <p:spPr>
              <a:xfrm>
                <a:off x="520702" y="260648"/>
                <a:ext cx="9607746" cy="561975"/>
              </a:xfrm>
            </p:spPr>
            <p:txBody>
              <a:bodyPr/>
              <a:lstStyle/>
              <a:p>
                <a:r>
                  <a:rPr lang="en-GB" dirty="0"/>
                  <a:t>Consistency metrics (</a:t>
                </a:r>
                <a:r>
                  <a:rPr lang="en-US" dirty="0"/>
                  <a:t>when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ea typeface="Cambria Math" panose="02040503050406030204" pitchFamily="18" charset="0"/>
                          </a:rPr>
                          <m:t>𝑠</m:t>
                        </m:r>
                      </m:sub>
                    </m:sSub>
                    <m:r>
                      <a:rPr lang="en-GB" b="1" i="1" smtClean="0">
                        <a:latin typeface="Cambria Math" panose="02040503050406030204" pitchFamily="18" charset="0"/>
                        <a:ea typeface="Cambria Math" panose="02040503050406030204" pitchFamily="18" charset="0"/>
                      </a:rPr>
                      <m:t>=</m:t>
                    </m:r>
                    <m:r>
                      <a:rPr lang="en-GB" b="0" i="1">
                        <a:latin typeface="Cambria Math" panose="02040503050406030204" pitchFamily="18" charset="0"/>
                        <a:ea typeface="Cambria Math" panose="02040503050406030204" pitchFamily="18" charset="0"/>
                      </a:rPr>
                      <m:t>0</m:t>
                    </m:r>
                  </m:oMath>
                </a14:m>
                <a:r>
                  <a:rPr lang="en-US" dirty="0"/>
                  <a:t> and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b="0" i="1">
                            <a:latin typeface="Cambria Math" panose="02040503050406030204" pitchFamily="18" charset="0"/>
                            <a:ea typeface="Cambria Math" panose="02040503050406030204" pitchFamily="18" charset="0"/>
                          </a:rPr>
                          <m:t>𝑜</m:t>
                        </m:r>
                      </m:sub>
                    </m:sSub>
                    <m:r>
                      <a:rPr lang="en-GB" b="1"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0</m:t>
                    </m:r>
                  </m:oMath>
                </a14:m>
                <a:r>
                  <a:rPr lang="en-GB" dirty="0"/>
                  <a:t>)</a:t>
                </a:r>
              </a:p>
            </p:txBody>
          </p:sp>
        </mc:Choice>
        <mc:Fallback xmlns="">
          <p:sp>
            <p:nvSpPr>
              <p:cNvPr id="7" name="Title 1">
                <a:extLst>
                  <a:ext uri="{FF2B5EF4-FFF2-40B4-BE49-F238E27FC236}">
                    <a16:creationId xmlns:a16="http://schemas.microsoft.com/office/drawing/2014/main" id="{95C75726-88C3-4470-BF3D-C437047F8BB1}"/>
                  </a:ext>
                </a:extLst>
              </p:cNvPr>
              <p:cNvSpPr>
                <a:spLocks noGrp="1" noRot="1" noChangeAspect="1" noMove="1" noResize="1" noEditPoints="1" noAdjustHandles="1" noChangeArrowheads="1" noChangeShapeType="1" noTextEdit="1"/>
              </p:cNvSpPr>
              <p:nvPr>
                <p:ph type="title"/>
              </p:nvPr>
            </p:nvSpPr>
            <p:spPr>
              <a:xfrm>
                <a:off x="520702" y="260648"/>
                <a:ext cx="9607746" cy="561975"/>
              </a:xfrm>
              <a:blipFill>
                <a:blip r:embed="rId3"/>
                <a:stretch>
                  <a:fillRect l="-2538" t="-9783" b="-4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9E56FDD-6338-4C5A-B652-753D934549D9}"/>
                  </a:ext>
                </a:extLst>
              </p:cNvPr>
              <p:cNvSpPr txBox="1"/>
              <p:nvPr/>
            </p:nvSpPr>
            <p:spPr>
              <a:xfrm>
                <a:off x="983432" y="1772816"/>
                <a:ext cx="3241337"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𝐾𝐺𝐸</m:t>
                      </m:r>
                      <m:r>
                        <a:rPr lang="en-GB" b="0" i="1" smtClean="0">
                          <a:latin typeface="Cambria Math" panose="02040503050406030204" pitchFamily="18" charset="0"/>
                        </a:rPr>
                        <m:t>=1−</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−1)</m:t>
                              </m:r>
                            </m:e>
                            <m:sup>
                              <m:r>
                                <a:rPr lang="en-GB" b="0" i="1" smtClean="0">
                                  <a:latin typeface="Cambria Math" panose="02040503050406030204" pitchFamily="18" charset="0"/>
                                </a:rPr>
                                <m:t>2</m:t>
                              </m:r>
                            </m:sup>
                          </m:sSup>
                          <m:r>
                            <a:rPr lang="en-GB"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m:t>
                              </m:r>
                              <m:r>
                                <a:rPr lang="en-GB" b="0" i="1" smtClean="0">
                                  <a:latin typeface="Cambria Math" panose="02040503050406030204" pitchFamily="18" charset="0"/>
                                </a:rPr>
                                <m:t>𝑟</m:t>
                              </m:r>
                              <m:r>
                                <a:rPr lang="en-GB" i="1">
                                  <a:latin typeface="Cambria Math" panose="02040503050406030204" pitchFamily="18" charset="0"/>
                                  <a:ea typeface="Cambria Math" panose="02040503050406030204" pitchFamily="18" charset="0"/>
                                </a:rPr>
                                <m:t>−1)</m:t>
                              </m:r>
                            </m:e>
                            <m:sup>
                              <m:r>
                                <a:rPr lang="en-GB" i="1">
                                  <a:latin typeface="Cambria Math" panose="02040503050406030204" pitchFamily="18" charset="0"/>
                                </a:rPr>
                                <m:t>2</m:t>
                              </m:r>
                            </m:sup>
                          </m:sSup>
                        </m:e>
                      </m:rad>
                    </m:oMath>
                  </m:oMathPara>
                </a14:m>
                <a:endParaRPr lang="en-US" dirty="0"/>
              </a:p>
            </p:txBody>
          </p:sp>
        </mc:Choice>
        <mc:Fallback xmlns="">
          <p:sp>
            <p:nvSpPr>
              <p:cNvPr id="2" name="TextBox 1">
                <a:extLst>
                  <a:ext uri="{FF2B5EF4-FFF2-40B4-BE49-F238E27FC236}">
                    <a16:creationId xmlns:a16="http://schemas.microsoft.com/office/drawing/2014/main" id="{59E56FDD-6338-4C5A-B652-753D934549D9}"/>
                  </a:ext>
                </a:extLst>
              </p:cNvPr>
              <p:cNvSpPr txBox="1">
                <a:spLocks noRot="1" noChangeAspect="1" noMove="1" noResize="1" noEditPoints="1" noAdjustHandles="1" noChangeArrowheads="1" noChangeShapeType="1" noTextEdit="1"/>
              </p:cNvSpPr>
              <p:nvPr/>
            </p:nvSpPr>
            <p:spPr>
              <a:xfrm>
                <a:off x="983432" y="1772816"/>
                <a:ext cx="3241337" cy="335413"/>
              </a:xfrm>
              <a:prstGeom prst="rect">
                <a:avLst/>
              </a:prstGeom>
              <a:blipFill>
                <a:blip r:embed="rId4"/>
                <a:stretch>
                  <a:fillRect l="-940" r="-188" b="-2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D687F40-06A5-41C5-BB5D-3A160D0E1750}"/>
                  </a:ext>
                </a:extLst>
              </p:cNvPr>
              <p:cNvSpPr txBox="1"/>
              <p:nvPr/>
            </p:nvSpPr>
            <p:spPr>
              <a:xfrm>
                <a:off x="983432" y="3123520"/>
                <a:ext cx="1826992" cy="61157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𝑠</m:t>
                              </m:r>
                            </m:sub>
                          </m:sSub>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𝑜</m:t>
                              </m:r>
                            </m:sub>
                          </m:sSub>
                        </m:den>
                      </m:f>
                    </m:oMath>
                  </m:oMathPara>
                </a14:m>
                <a:endParaRPr lang="en-US" dirty="0"/>
              </a:p>
            </p:txBody>
          </p:sp>
        </mc:Choice>
        <mc:Fallback xmlns="">
          <p:sp>
            <p:nvSpPr>
              <p:cNvPr id="11" name="TextBox 10">
                <a:extLst>
                  <a:ext uri="{FF2B5EF4-FFF2-40B4-BE49-F238E27FC236}">
                    <a16:creationId xmlns:a16="http://schemas.microsoft.com/office/drawing/2014/main" id="{2D687F40-06A5-41C5-BB5D-3A160D0E1750}"/>
                  </a:ext>
                </a:extLst>
              </p:cNvPr>
              <p:cNvSpPr txBox="1">
                <a:spLocks noRot="1" noChangeAspect="1" noMove="1" noResize="1" noEditPoints="1" noAdjustHandles="1" noChangeArrowheads="1" noChangeShapeType="1" noTextEdit="1"/>
              </p:cNvSpPr>
              <p:nvPr/>
            </p:nvSpPr>
            <p:spPr>
              <a:xfrm>
                <a:off x="983432" y="3123520"/>
                <a:ext cx="1826992" cy="6115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7BB49C2-B312-4A03-8C67-85E27C0A7A7A}"/>
                  </a:ext>
                </a:extLst>
              </p:cNvPr>
              <p:cNvSpPr txBox="1"/>
              <p:nvPr/>
            </p:nvSpPr>
            <p:spPr>
              <a:xfrm>
                <a:off x="983432" y="4437745"/>
                <a:ext cx="3627342" cy="521489"/>
              </a:xfrm>
              <a:prstGeom prst="rect">
                <a:avLst/>
              </a:prstGeom>
              <a:noFill/>
            </p:spPr>
            <p:txBody>
              <a:bodyPr wrap="square">
                <a:spAutoFit/>
              </a:bodyPr>
              <a:lstStyle/>
              <a:p>
                <a14:m>
                  <m:oMath xmlns:m="http://schemas.openxmlformats.org/officeDocument/2006/math">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𝑐𝑜𝑟𝑟</m:t>
                    </m:r>
                    <m:d>
                      <m:dPr>
                        <m:ctrlPr>
                          <a:rPr lang="en-GB" b="0" i="1" smtClean="0">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𝑋</m:t>
                            </m:r>
                          </m:e>
                          <m:sub>
                            <m:r>
                              <a:rPr lang="en-GB" i="1">
                                <a:latin typeface="Cambria Math" panose="02040503050406030204" pitchFamily="18" charset="0"/>
                                <a:ea typeface="Cambria Math" panose="02040503050406030204" pitchFamily="18" charset="0"/>
                              </a:rPr>
                              <m:t>𝑠</m:t>
                            </m:r>
                          </m:sub>
                        </m:sSub>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𝑋</m:t>
                            </m:r>
                          </m:e>
                          <m:sub>
                            <m:r>
                              <a:rPr lang="en-GB" b="0" i="1" smtClean="0">
                                <a:latin typeface="Cambria Math" panose="02040503050406030204" pitchFamily="18" charset="0"/>
                                <a:ea typeface="Cambria Math" panose="02040503050406030204" pitchFamily="18" charset="0"/>
                              </a:rPr>
                              <m:t>𝑜</m:t>
                            </m:r>
                          </m:sub>
                        </m:sSub>
                      </m:e>
                    </m:d>
                    <m:r>
                      <a:rPr lang="en-GB" b="0" i="1" smtClean="0">
                        <a:latin typeface="Cambria Math" panose="02040503050406030204" pitchFamily="18" charset="0"/>
                        <a:ea typeface="Cambria Math" panose="02040503050406030204" pitchFamily="18" charset="0"/>
                      </a:rPr>
                      <m:t>=</m:t>
                    </m:r>
                  </m:oMath>
                </a14:m>
                <a:r>
                  <a:rPr lang="en-GB" dirty="0">
                    <a:ea typeface="Cambria Math" panose="02040503050406030204" pitchFamily="18" charset="0"/>
                  </a:rPr>
                  <a:t> </a:t>
                </a:r>
                <a14:m>
                  <m:oMath xmlns:m="http://schemas.openxmlformats.org/officeDocument/2006/math">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𝐶𝑜𝑣</m:t>
                            </m:r>
                          </m:e>
                          <m:sub>
                            <m:r>
                              <a:rPr lang="en-GB" i="1">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𝑜</m:t>
                            </m:r>
                          </m:sub>
                        </m:sSub>
                      </m:num>
                      <m:den>
                        <m:sSub>
                          <m:sSubPr>
                            <m:ctrlPr>
                              <a:rPr lang="en-GB" i="1">
                                <a:latin typeface="Cambria Math" panose="02040503050406030204" pitchFamily="18" charset="0"/>
                                <a:ea typeface="Cambria Math" panose="02040503050406030204" pitchFamily="18" charset="0"/>
                              </a:rPr>
                            </m:ctrlPr>
                          </m:sSub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𝑠</m:t>
                                </m:r>
                              </m:sub>
                            </m:sSub>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𝑜</m:t>
                            </m:r>
                          </m:sub>
                        </m:sSub>
                      </m:den>
                    </m:f>
                  </m:oMath>
                </a14:m>
                <a:endParaRPr lang="en-US" dirty="0"/>
              </a:p>
            </p:txBody>
          </p:sp>
        </mc:Choice>
        <mc:Fallback xmlns="">
          <p:sp>
            <p:nvSpPr>
              <p:cNvPr id="12" name="TextBox 11">
                <a:extLst>
                  <a:ext uri="{FF2B5EF4-FFF2-40B4-BE49-F238E27FC236}">
                    <a16:creationId xmlns:a16="http://schemas.microsoft.com/office/drawing/2014/main" id="{E7BB49C2-B312-4A03-8C67-85E27C0A7A7A}"/>
                  </a:ext>
                </a:extLst>
              </p:cNvPr>
              <p:cNvSpPr txBox="1">
                <a:spLocks noRot="1" noChangeAspect="1" noMove="1" noResize="1" noEditPoints="1" noAdjustHandles="1" noChangeArrowheads="1" noChangeShapeType="1" noTextEdit="1"/>
              </p:cNvSpPr>
              <p:nvPr/>
            </p:nvSpPr>
            <p:spPr>
              <a:xfrm>
                <a:off x="983432" y="4437745"/>
                <a:ext cx="3627342" cy="521489"/>
              </a:xfrm>
              <a:prstGeom prst="rect">
                <a:avLst/>
              </a:prstGeom>
              <a:blipFill>
                <a:blip r:embed="rId6"/>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3CC1036E-13B8-48C7-99E3-2B43883AF82F}"/>
              </a:ext>
            </a:extLst>
          </p:cNvPr>
          <p:cNvSpPr/>
          <p:nvPr/>
        </p:nvSpPr>
        <p:spPr>
          <a:xfrm>
            <a:off x="695400" y="1196752"/>
            <a:ext cx="8311472" cy="486608"/>
          </a:xfrm>
          <a:prstGeom prst="rect">
            <a:avLst/>
          </a:prstGeom>
        </p:spPr>
        <p:txBody>
          <a:bodyPr wrap="square">
            <a:spAutoFit/>
          </a:bodyPr>
          <a:lstStyle/>
          <a:p>
            <a:pPr marL="288000" lvl="1" indent="-288000">
              <a:lnSpc>
                <a:spcPct val="130000"/>
              </a:lnSpc>
              <a:spcBef>
                <a:spcPts val="1200"/>
              </a:spcBef>
              <a:buBlip>
                <a:blip r:embed="rId7"/>
              </a:buBlip>
            </a:pPr>
            <a:r>
              <a:rPr lang="en-US" sz="2200" b="1" dirty="0"/>
              <a:t>Kling</a:t>
            </a:r>
            <a:r>
              <a:rPr lang="en-US" sz="2200" dirty="0"/>
              <a:t>-</a:t>
            </a:r>
            <a:r>
              <a:rPr lang="en-US" sz="2200" b="1" dirty="0"/>
              <a:t>Gupta efficiency</a:t>
            </a:r>
            <a:r>
              <a:rPr lang="en-US" sz="2200" dirty="0"/>
              <a:t> (KGE, Gupta et al., 2009)</a:t>
            </a:r>
            <a:endParaRPr lang="en-US" sz="2200" dirty="0">
              <a:latin typeface="+mn-lt"/>
            </a:endParaRPr>
          </a:p>
        </p:txBody>
      </p:sp>
      <p:sp>
        <p:nvSpPr>
          <p:cNvPr id="16" name="Rectangle 15">
            <a:extLst>
              <a:ext uri="{FF2B5EF4-FFF2-40B4-BE49-F238E27FC236}">
                <a16:creationId xmlns:a16="http://schemas.microsoft.com/office/drawing/2014/main" id="{B299503D-7193-4D62-8DFC-FE28AA65B0EA}"/>
              </a:ext>
            </a:extLst>
          </p:cNvPr>
          <p:cNvSpPr/>
          <p:nvPr/>
        </p:nvSpPr>
        <p:spPr>
          <a:xfrm>
            <a:off x="695400" y="2636912"/>
            <a:ext cx="8311472" cy="450829"/>
          </a:xfrm>
          <a:prstGeom prst="rect">
            <a:avLst/>
          </a:prstGeom>
        </p:spPr>
        <p:txBody>
          <a:bodyPr wrap="square">
            <a:spAutoFit/>
          </a:bodyPr>
          <a:lstStyle/>
          <a:p>
            <a:pPr marL="288000" lvl="1" indent="-288000">
              <a:lnSpc>
                <a:spcPct val="130000"/>
              </a:lnSpc>
              <a:spcBef>
                <a:spcPts val="1200"/>
              </a:spcBef>
              <a:buBlip>
                <a:blip r:embed="rId7"/>
              </a:buBlip>
            </a:pPr>
            <a:r>
              <a:rPr lang="en-US" sz="2000" b="1" dirty="0"/>
              <a:t>Variability consistency indicator</a:t>
            </a:r>
            <a:endParaRPr lang="en-US" sz="2000" dirty="0">
              <a:latin typeface="+mn-lt"/>
            </a:endParaRPr>
          </a:p>
        </p:txBody>
      </p:sp>
      <p:sp>
        <p:nvSpPr>
          <p:cNvPr id="20" name="Rectangle 19">
            <a:extLst>
              <a:ext uri="{FF2B5EF4-FFF2-40B4-BE49-F238E27FC236}">
                <a16:creationId xmlns:a16="http://schemas.microsoft.com/office/drawing/2014/main" id="{754C6D83-F239-49CB-9B89-CAB29AEBBB98}"/>
              </a:ext>
            </a:extLst>
          </p:cNvPr>
          <p:cNvSpPr/>
          <p:nvPr/>
        </p:nvSpPr>
        <p:spPr>
          <a:xfrm>
            <a:off x="695400" y="3932341"/>
            <a:ext cx="8311472" cy="450829"/>
          </a:xfrm>
          <a:prstGeom prst="rect">
            <a:avLst/>
          </a:prstGeom>
        </p:spPr>
        <p:txBody>
          <a:bodyPr wrap="square">
            <a:spAutoFit/>
          </a:bodyPr>
          <a:lstStyle/>
          <a:p>
            <a:pPr marL="288000" lvl="1" indent="-288000">
              <a:lnSpc>
                <a:spcPct val="130000"/>
              </a:lnSpc>
              <a:spcBef>
                <a:spcPts val="1200"/>
              </a:spcBef>
              <a:buBlip>
                <a:blip r:embed="rId7"/>
              </a:buBlip>
            </a:pPr>
            <a:r>
              <a:rPr lang="en-US" sz="2000" b="1" dirty="0"/>
              <a:t>Correlation indicator</a:t>
            </a:r>
            <a:endParaRPr lang="en-US" sz="2000" dirty="0">
              <a:latin typeface="+mn-lt"/>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9759A6B-935D-452D-BC01-176A5697E934}"/>
                  </a:ext>
                </a:extLst>
              </p:cNvPr>
              <p:cNvSpPr txBox="1"/>
              <p:nvPr/>
            </p:nvSpPr>
            <p:spPr>
              <a:xfrm>
                <a:off x="959176" y="5517232"/>
                <a:ext cx="6144936" cy="414985"/>
              </a:xfrm>
              <a:prstGeom prst="rect">
                <a:avLst/>
              </a:prstGeom>
              <a:noFill/>
            </p:spPr>
            <p:txBody>
              <a:bodyPr wrap="square">
                <a:spAutoFit/>
              </a:bodyPr>
              <a:lstStyle/>
              <a:p>
                <a:pPr marL="0" lvl="1">
                  <a:lnSpc>
                    <a:spcPct val="130000"/>
                  </a:lnSpc>
                  <a:spcBef>
                    <a:spcPts val="0"/>
                  </a:spcBef>
                </a:pPr>
                <a:r>
                  <a:rPr lang="en-GB" sz="1800" dirty="0">
                    <a:solidFill>
                      <a:srgbClr val="0000FF"/>
                    </a:solidFill>
                    <a:ea typeface="Cambria Math" panose="02040503050406030204" pitchFamily="18" charset="0"/>
                  </a:rPr>
                  <a:t>Ideal case: </a:t>
                </a:r>
                <a14:m>
                  <m:oMath xmlns:m="http://schemas.openxmlformats.org/officeDocument/2006/math">
                    <m:r>
                      <a:rPr lang="en-GB" i="1">
                        <a:solidFill>
                          <a:srgbClr val="0000FF"/>
                        </a:solidFill>
                        <a:latin typeface="Cambria Math" panose="02040503050406030204" pitchFamily="18" charset="0"/>
                        <a:ea typeface="Cambria Math" panose="02040503050406030204" pitchFamily="18" charset="0"/>
                      </a:rPr>
                      <m:t>𝛼</m:t>
                    </m:r>
                    <m:r>
                      <a:rPr lang="en-GB" sz="1800" i="1">
                        <a:solidFill>
                          <a:srgbClr val="0000FF"/>
                        </a:solidFill>
                        <a:latin typeface="Cambria Math" panose="02040503050406030204" pitchFamily="18" charset="0"/>
                        <a:ea typeface="Cambria Math" panose="02040503050406030204" pitchFamily="18" charset="0"/>
                      </a:rPr>
                      <m:t>=1</m:t>
                    </m:r>
                  </m:oMath>
                </a14:m>
                <a:r>
                  <a:rPr lang="en-GB" altLang="zh-CN" sz="1800" dirty="0">
                    <a:solidFill>
                      <a:srgbClr val="0000FF"/>
                    </a:solidFill>
                  </a:rPr>
                  <a:t>, </a:t>
                </a:r>
                <a14:m>
                  <m:oMath xmlns:m="http://schemas.openxmlformats.org/officeDocument/2006/math">
                    <m:r>
                      <a:rPr lang="en-GB" sz="1800" i="1">
                        <a:solidFill>
                          <a:srgbClr val="0000FF"/>
                        </a:solidFill>
                        <a:latin typeface="Cambria Math" panose="02040503050406030204" pitchFamily="18" charset="0"/>
                        <a:ea typeface="Cambria Math" panose="02040503050406030204" pitchFamily="18" charset="0"/>
                      </a:rPr>
                      <m:t>𝑟</m:t>
                    </m:r>
                    <m:r>
                      <a:rPr lang="en-GB" sz="1800" i="1">
                        <a:solidFill>
                          <a:srgbClr val="0000FF"/>
                        </a:solidFill>
                        <a:latin typeface="Cambria Math" panose="02040503050406030204" pitchFamily="18" charset="0"/>
                        <a:ea typeface="Cambria Math" panose="02040503050406030204" pitchFamily="18" charset="0"/>
                      </a:rPr>
                      <m:t>=1</m:t>
                    </m:r>
                  </m:oMath>
                </a14:m>
                <a:r>
                  <a:rPr lang="en-GB" altLang="zh-CN" sz="1800" dirty="0">
                    <a:solidFill>
                      <a:srgbClr val="0000FF"/>
                    </a:solidFill>
                  </a:rPr>
                  <a:t>, and thus </a:t>
                </a:r>
                <a14:m>
                  <m:oMath xmlns:m="http://schemas.openxmlformats.org/officeDocument/2006/math">
                    <m:r>
                      <a:rPr lang="en-GB" sz="1800" b="0" i="1" smtClean="0">
                        <a:solidFill>
                          <a:srgbClr val="0000FF"/>
                        </a:solidFill>
                        <a:latin typeface="Cambria Math" panose="02040503050406030204" pitchFamily="18" charset="0"/>
                      </a:rPr>
                      <m:t>𝐾𝐺𝐸</m:t>
                    </m:r>
                    <m:r>
                      <a:rPr lang="en-GB" sz="1800" i="1">
                        <a:solidFill>
                          <a:srgbClr val="0000FF"/>
                        </a:solidFill>
                        <a:latin typeface="Cambria Math" panose="02040503050406030204" pitchFamily="18" charset="0"/>
                        <a:ea typeface="Cambria Math" panose="02040503050406030204" pitchFamily="18" charset="0"/>
                      </a:rPr>
                      <m:t>=1</m:t>
                    </m:r>
                  </m:oMath>
                </a14:m>
                <a:endParaRPr lang="en-GB" altLang="zh-CN" sz="1800" dirty="0">
                  <a:solidFill>
                    <a:srgbClr val="0000FF"/>
                  </a:solidFill>
                </a:endParaRPr>
              </a:p>
            </p:txBody>
          </p:sp>
        </mc:Choice>
        <mc:Fallback xmlns="">
          <p:sp>
            <p:nvSpPr>
              <p:cNvPr id="29" name="TextBox 28">
                <a:extLst>
                  <a:ext uri="{FF2B5EF4-FFF2-40B4-BE49-F238E27FC236}">
                    <a16:creationId xmlns:a16="http://schemas.microsoft.com/office/drawing/2014/main" id="{49759A6B-935D-452D-BC01-176A5697E934}"/>
                  </a:ext>
                </a:extLst>
              </p:cNvPr>
              <p:cNvSpPr txBox="1">
                <a:spLocks noRot="1" noChangeAspect="1" noMove="1" noResize="1" noEditPoints="1" noAdjustHandles="1" noChangeArrowheads="1" noChangeShapeType="1" noTextEdit="1"/>
              </p:cNvSpPr>
              <p:nvPr/>
            </p:nvSpPr>
            <p:spPr>
              <a:xfrm>
                <a:off x="959176" y="5517232"/>
                <a:ext cx="6144936" cy="414985"/>
              </a:xfrm>
              <a:prstGeom prst="rect">
                <a:avLst/>
              </a:prstGeom>
              <a:blipFill>
                <a:blip r:embed="rId8"/>
                <a:stretch>
                  <a:fillRect l="-794" b="-23529"/>
                </a:stretch>
              </a:blipFill>
            </p:spPr>
            <p:txBody>
              <a:bodyPr/>
              <a:lstStyle/>
              <a:p>
                <a:r>
                  <a:rPr lang="en-US">
                    <a:noFill/>
                  </a:rPr>
                  <a:t> </a:t>
                </a:r>
              </a:p>
            </p:txBody>
          </p:sp>
        </mc:Fallback>
      </mc:AlternateContent>
    </p:spTree>
    <p:extLst>
      <p:ext uri="{BB962C8B-B14F-4D97-AF65-F5344CB8AC3E}">
        <p14:creationId xmlns:p14="http://schemas.microsoft.com/office/powerpoint/2010/main" val="120928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7">
            <a:extLst>
              <a:ext uri="{FF2B5EF4-FFF2-40B4-BE49-F238E27FC236}">
                <a16:creationId xmlns:a16="http://schemas.microsoft.com/office/drawing/2014/main" id="{FF4795C7-232D-49E3-981B-3096F5B73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981048"/>
            <a:ext cx="11881320" cy="288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C0BA9C8-7E69-459C-B6F5-04FCB21571A1}"/>
              </a:ext>
            </a:extLst>
          </p:cNvPr>
          <p:cNvSpPr>
            <a:spLocks noChangeArrowheads="1"/>
          </p:cNvSpPr>
          <p:nvPr/>
        </p:nvSpPr>
        <p:spPr bwMode="auto">
          <a:xfrm>
            <a:off x="534765" y="3738518"/>
            <a:ext cx="117539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Boxplot of the KGE’ parameters for the daily IWV time series from the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GB"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against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GPS for the 108 GPS stations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BB08D53D-FEC2-4423-8184-FC3A8330CC8F}"/>
              </a:ext>
            </a:extLst>
          </p:cNvPr>
          <p:cNvSpPr>
            <a:spLocks noGrp="1"/>
          </p:cNvSpPr>
          <p:nvPr>
            <p:ph type="title"/>
          </p:nvPr>
        </p:nvSpPr>
        <p:spPr>
          <a:xfrm>
            <a:off x="520702" y="260648"/>
            <a:ext cx="9751762" cy="561975"/>
          </a:xfrm>
        </p:spPr>
        <p:txBody>
          <a:bodyPr/>
          <a:lstStyle/>
          <a:p>
            <a:r>
              <a:rPr lang="en-US" altLang="zh-CN" sz="3200" dirty="0"/>
              <a:t>Consistency in daily time series</a:t>
            </a:r>
            <a:endParaRPr lang="en-GB" dirty="0"/>
          </a:p>
        </p:txBody>
      </p:sp>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4" name="Rectangle 2">
            <a:extLst>
              <a:ext uri="{FF2B5EF4-FFF2-40B4-BE49-F238E27FC236}">
                <a16:creationId xmlns:a16="http://schemas.microsoft.com/office/drawing/2014/main" id="{7014FC21-BFB0-452D-967A-7F9AA1868F1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a:extLst>
              <a:ext uri="{FF2B5EF4-FFF2-40B4-BE49-F238E27FC236}">
                <a16:creationId xmlns:a16="http://schemas.microsoft.com/office/drawing/2014/main" id="{500B3975-A3B0-4461-9F28-17763B8D626C}"/>
              </a:ext>
            </a:extLst>
          </p:cNvPr>
          <p:cNvSpPr/>
          <p:nvPr/>
        </p:nvSpPr>
        <p:spPr>
          <a:xfrm>
            <a:off x="119336" y="4420653"/>
            <a:ext cx="11954608" cy="1312603"/>
          </a:xfrm>
          <a:prstGeom prst="rect">
            <a:avLst/>
          </a:prstGeom>
          <a:ln w="19050">
            <a:solidFill>
              <a:srgbClr val="0000FF"/>
            </a:solidFill>
          </a:ln>
        </p:spPr>
        <p:txBody>
          <a:bodyPr wrap="square">
            <a:spAutoFit/>
          </a:bodyPr>
          <a:lstStyle/>
          <a:p>
            <a:pPr marL="288000" lvl="1" indent="-288000" algn="just">
              <a:lnSpc>
                <a:spcPct val="110000"/>
              </a:lnSpc>
              <a:spcBef>
                <a:spcPts val="900"/>
              </a:spcBef>
              <a:buBlip>
                <a:blip r:embed="rId4"/>
              </a:buBlip>
            </a:pPr>
            <a:r>
              <a:rPr lang="en-US" sz="2000" dirty="0"/>
              <a:t>Most of the KGE’ scores are larger than 0.9, indicating that they are capable to reproduce daily IWV</a:t>
            </a:r>
          </a:p>
          <a:p>
            <a:pPr marL="288000" lvl="1" indent="-288000" algn="just">
              <a:lnSpc>
                <a:spcPct val="110000"/>
              </a:lnSpc>
              <a:spcBef>
                <a:spcPts val="900"/>
              </a:spcBef>
              <a:buBlip>
                <a:blip r:embed="rId4"/>
              </a:buBlip>
            </a:pPr>
            <a:r>
              <a:rPr lang="en-GB" altLang="zh-CN" sz="2000" dirty="0"/>
              <a:t>ERA5 performs the best whereas NCEP2 performs the worst</a:t>
            </a:r>
          </a:p>
          <a:p>
            <a:pPr marL="288000" lvl="1" indent="-288000" algn="just">
              <a:lnSpc>
                <a:spcPct val="110000"/>
              </a:lnSpc>
              <a:spcBef>
                <a:spcPts val="900"/>
              </a:spcBef>
              <a:buBlip>
                <a:blip r:embed="rId4"/>
              </a:buBlip>
            </a:pPr>
            <a:r>
              <a:rPr lang="en-GB" altLang="zh-CN" sz="2000" dirty="0"/>
              <a:t>JRA55 has a slight negative bias whereas the other reanalyses are characterized with positive biases </a:t>
            </a:r>
          </a:p>
        </p:txBody>
      </p:sp>
    </p:spTree>
    <p:extLst>
      <p:ext uri="{BB962C8B-B14F-4D97-AF65-F5344CB8AC3E}">
        <p14:creationId xmlns:p14="http://schemas.microsoft.com/office/powerpoint/2010/main" val="221503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7094AD-8690-4E41-B84A-A241DABD39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04" y="789856"/>
            <a:ext cx="5841688" cy="5591472"/>
          </a:xfrm>
          <a:prstGeom prst="rect">
            <a:avLst/>
          </a:prstGeom>
          <a:noFill/>
          <a:ln>
            <a:noFill/>
          </a:ln>
        </p:spPr>
      </p:pic>
      <p:sp>
        <p:nvSpPr>
          <p:cNvPr id="2" name="Title 1">
            <a:extLst>
              <a:ext uri="{FF2B5EF4-FFF2-40B4-BE49-F238E27FC236}">
                <a16:creationId xmlns:a16="http://schemas.microsoft.com/office/drawing/2014/main" id="{BB08D53D-FEC2-4423-8184-FC3A8330CC8F}"/>
              </a:ext>
            </a:extLst>
          </p:cNvPr>
          <p:cNvSpPr>
            <a:spLocks noGrp="1"/>
          </p:cNvSpPr>
          <p:nvPr>
            <p:ph type="title"/>
          </p:nvPr>
        </p:nvSpPr>
        <p:spPr>
          <a:xfrm>
            <a:off x="520702" y="260648"/>
            <a:ext cx="9751762" cy="561975"/>
          </a:xfrm>
        </p:spPr>
        <p:txBody>
          <a:bodyPr/>
          <a:lstStyle/>
          <a:p>
            <a:r>
              <a:rPr lang="en-US" altLang="zh-CN" sz="3200" dirty="0"/>
              <a:t>Consistency in hourly diurnal cycle</a:t>
            </a:r>
            <a:endParaRPr lang="en-GB" dirty="0"/>
          </a:p>
        </p:txBody>
      </p:sp>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4" name="Rectangle 2">
            <a:extLst>
              <a:ext uri="{FF2B5EF4-FFF2-40B4-BE49-F238E27FC236}">
                <a16:creationId xmlns:a16="http://schemas.microsoft.com/office/drawing/2014/main" id="{7014FC21-BFB0-452D-967A-7F9AA1868F1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8C0BA9C8-7E69-459C-B6F5-04FCB21571A1}"/>
              </a:ext>
            </a:extLst>
          </p:cNvPr>
          <p:cNvSpPr>
            <a:spLocks noChangeArrowheads="1"/>
          </p:cNvSpPr>
          <p:nvPr/>
        </p:nvSpPr>
        <p:spPr bwMode="auto">
          <a:xfrm>
            <a:off x="6023992" y="1124744"/>
            <a:ext cx="59046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a:t>
            </a:r>
            <a:r>
              <a:rPr lang="en-US" altLang="en-US" sz="1600" dirty="0">
                <a:latin typeface="Arial" panose="020B0604020202020204" pitchFamily="34" charset="0"/>
              </a:rPr>
              <a:t>T</a:t>
            </a:r>
            <a:r>
              <a:rPr lang="en-US" sz="1600" dirty="0">
                <a:latin typeface="Arial" panose="020B0604020202020204" pitchFamily="34" charset="0"/>
              </a:rPr>
              <a:t>he median (curves) and interquartile range (shaded areas) of relative diurnal cycle of IWV </a:t>
            </a:r>
            <a:r>
              <a:rPr lang="en-US" altLang="en-US" sz="1600" dirty="0">
                <a:latin typeface="Arial" panose="020B0604020202020204" pitchFamily="34" charset="0"/>
              </a:rPr>
              <a:t>for the 108 GPS stations</a:t>
            </a:r>
            <a:r>
              <a:rPr lang="en-US" sz="1600" dirty="0">
                <a:latin typeface="Arial" panose="020B0604020202020204" pitchFamily="34" charset="0"/>
              </a:rPr>
              <a:t>. </a:t>
            </a:r>
            <a:endParaRPr lang="en-US" altLang="en-US" sz="16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16939AB-488F-4B94-9B8C-439E3D96191A}"/>
                  </a:ext>
                </a:extLst>
              </p:cNvPr>
              <p:cNvSpPr/>
              <p:nvPr/>
            </p:nvSpPr>
            <p:spPr>
              <a:xfrm>
                <a:off x="6096000" y="2564904"/>
                <a:ext cx="5913696" cy="2551404"/>
              </a:xfrm>
              <a:prstGeom prst="rect">
                <a:avLst/>
              </a:prstGeom>
              <a:ln w="19050">
                <a:solidFill>
                  <a:srgbClr val="0000FF"/>
                </a:solidFill>
              </a:ln>
            </p:spPr>
            <p:txBody>
              <a:bodyPr wrap="square">
                <a:spAutoFit/>
              </a:bodyPr>
              <a:lstStyle/>
              <a:p>
                <a:pPr marL="288000" lvl="1" indent="-288000" algn="just">
                  <a:lnSpc>
                    <a:spcPct val="110000"/>
                  </a:lnSpc>
                  <a:spcBef>
                    <a:spcPts val="900"/>
                  </a:spcBef>
                  <a:buBlip>
                    <a:blip r:embed="rId4"/>
                  </a:buBlip>
                </a:pPr>
                <a:r>
                  <a:rPr lang="en-US" sz="2000" dirty="0"/>
                  <a:t>Amplitude of diurnal cycle is rather small (</a:t>
                </a:r>
                <a14:m>
                  <m:oMath xmlns:m="http://schemas.openxmlformats.org/officeDocument/2006/math">
                    <m:r>
                      <a:rPr lang="en-GB" sz="2000">
                        <a:latin typeface="Cambria Math" panose="02040503050406030204" pitchFamily="18" charset="0"/>
                      </a:rPr>
                      <m:t>&lt;4%</m:t>
                    </m:r>
                  </m:oMath>
                </a14:m>
                <a:r>
                  <a:rPr lang="en-US" sz="2000" dirty="0"/>
                  <a:t>) with respect to the associated daily average IWV values</a:t>
                </a:r>
              </a:p>
              <a:p>
                <a:pPr marL="288000" lvl="1" indent="-288000" algn="just">
                  <a:lnSpc>
                    <a:spcPct val="110000"/>
                  </a:lnSpc>
                  <a:spcBef>
                    <a:spcPts val="900"/>
                  </a:spcBef>
                  <a:buBlip>
                    <a:blip r:embed="rId4"/>
                  </a:buBlip>
                </a:pPr>
                <a:r>
                  <a:rPr lang="en-US" altLang="zh-CN" sz="2000" dirty="0"/>
                  <a:t>The minimum and maximum of the median IWV diurnal cycle can be found at around 8:00 and 19:00 (local time), almost synchronous with sunrise and sunset, respectively </a:t>
                </a:r>
                <a:endParaRPr lang="en-GB" altLang="zh-CN" sz="2000" dirty="0"/>
              </a:p>
            </p:txBody>
          </p:sp>
        </mc:Choice>
        <mc:Fallback xmlns="">
          <p:sp>
            <p:nvSpPr>
              <p:cNvPr id="8" name="Rectangle 7">
                <a:extLst>
                  <a:ext uri="{FF2B5EF4-FFF2-40B4-BE49-F238E27FC236}">
                    <a16:creationId xmlns:a16="http://schemas.microsoft.com/office/drawing/2014/main" id="{016939AB-488F-4B94-9B8C-439E3D96191A}"/>
                  </a:ext>
                </a:extLst>
              </p:cNvPr>
              <p:cNvSpPr>
                <a:spLocks noRot="1" noChangeAspect="1" noMove="1" noResize="1" noEditPoints="1" noAdjustHandles="1" noChangeArrowheads="1" noChangeShapeType="1" noTextEdit="1"/>
              </p:cNvSpPr>
              <p:nvPr/>
            </p:nvSpPr>
            <p:spPr>
              <a:xfrm>
                <a:off x="6096000" y="2564904"/>
                <a:ext cx="5913696" cy="2551404"/>
              </a:xfrm>
              <a:prstGeom prst="rect">
                <a:avLst/>
              </a:prstGeom>
              <a:blipFill>
                <a:blip r:embed="rId5"/>
                <a:stretch>
                  <a:fillRect t="-950" r="-822" b="-3088"/>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78868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D53D-FEC2-4423-8184-FC3A8330CC8F}"/>
              </a:ext>
            </a:extLst>
          </p:cNvPr>
          <p:cNvSpPr>
            <a:spLocks noGrp="1"/>
          </p:cNvSpPr>
          <p:nvPr>
            <p:ph type="title"/>
          </p:nvPr>
        </p:nvSpPr>
        <p:spPr>
          <a:xfrm>
            <a:off x="520702" y="260648"/>
            <a:ext cx="9751762" cy="561975"/>
          </a:xfrm>
        </p:spPr>
        <p:txBody>
          <a:bodyPr/>
          <a:lstStyle/>
          <a:p>
            <a:r>
              <a:rPr lang="en-US" altLang="zh-CN" sz="3200" dirty="0"/>
              <a:t>Consistency in hourly diurnal cycle</a:t>
            </a:r>
            <a:endParaRPr lang="en-GB" dirty="0"/>
          </a:p>
        </p:txBody>
      </p:sp>
      <p:sp>
        <p:nvSpPr>
          <p:cNvPr id="3" name="Footer Placeholder 2">
            <a:extLst>
              <a:ext uri="{FF2B5EF4-FFF2-40B4-BE49-F238E27FC236}">
                <a16:creationId xmlns:a16="http://schemas.microsoft.com/office/drawing/2014/main" id="{8F29448D-A945-4DC5-A02D-F2257F2CEDC7}"/>
              </a:ext>
            </a:extLst>
          </p:cNvPr>
          <p:cNvSpPr>
            <a:spLocks noGrp="1"/>
          </p:cNvSpPr>
          <p:nvPr>
            <p:ph type="ftr" sz="quarter" idx="10"/>
          </p:nvPr>
        </p:nvSpPr>
        <p:spPr/>
        <p:txBody>
          <a:bodyPr/>
          <a:lstStyle/>
          <a:p>
            <a:pPr>
              <a:defRPr/>
            </a:pPr>
            <a:r>
              <a:rPr lang="en-GB" dirty="0">
                <a:latin typeface="Arial" pitchFamily="34" charset="0"/>
                <a:ea typeface="DejaVu Sans" charset="0"/>
                <a:cs typeface="DejaVu Sans" charset="0"/>
              </a:rPr>
              <a:t>Department of Geodetic Earth System Science | Geodetic Institute</a:t>
            </a:r>
          </a:p>
          <a:p>
            <a:pPr>
              <a:defRPr/>
            </a:pPr>
            <a:r>
              <a:rPr lang="en-GB" dirty="0">
                <a:latin typeface="Arial" pitchFamily="34" charset="0"/>
              </a:rPr>
              <a:t>Karlsruhe Institute of Technology </a:t>
            </a:r>
            <a:r>
              <a:rPr lang="en-GB" dirty="0">
                <a:latin typeface="Arial" pitchFamily="34" charset="0"/>
                <a:ea typeface="DejaVu Sans" charset="0"/>
                <a:cs typeface="DejaVu Sans" charset="0"/>
              </a:rPr>
              <a:t>| Karlsruhe</a:t>
            </a:r>
            <a:r>
              <a:rPr lang="en-GB" dirty="0">
                <a:latin typeface="Arial" pitchFamily="34" charset="0"/>
              </a:rPr>
              <a:t> </a:t>
            </a:r>
            <a:r>
              <a:rPr lang="en-GB" dirty="0">
                <a:latin typeface="Arial" pitchFamily="34" charset="0"/>
                <a:ea typeface="DejaVu Sans" charset="0"/>
                <a:cs typeface="DejaVu Sans" charset="0"/>
              </a:rPr>
              <a:t>| Germany</a:t>
            </a:r>
          </a:p>
          <a:p>
            <a:pPr>
              <a:defRPr/>
            </a:pPr>
            <a:endParaRPr lang="en-GB" dirty="0">
              <a:solidFill>
                <a:srgbClr val="FFFFFF"/>
              </a:solidFill>
              <a:latin typeface="Arial" pitchFamily="34" charset="0"/>
            </a:endParaRPr>
          </a:p>
        </p:txBody>
      </p:sp>
      <p:sp>
        <p:nvSpPr>
          <p:cNvPr id="4" name="Rectangle 2">
            <a:extLst>
              <a:ext uri="{FF2B5EF4-FFF2-40B4-BE49-F238E27FC236}">
                <a16:creationId xmlns:a16="http://schemas.microsoft.com/office/drawing/2014/main" id="{7014FC21-BFB0-452D-967A-7F9AA1868F1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8C0BA9C8-7E69-459C-B6F5-04FCB21571A1}"/>
              </a:ext>
            </a:extLst>
          </p:cNvPr>
          <p:cNvSpPr>
            <a:spLocks noChangeArrowheads="1"/>
          </p:cNvSpPr>
          <p:nvPr/>
        </p:nvSpPr>
        <p:spPr bwMode="auto">
          <a:xfrm>
            <a:off x="-123684" y="3974287"/>
            <a:ext cx="122953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Boxplot of the KGE parameters for the relative diurnal cycle of IWV from the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reanalyses</a:t>
            </a:r>
            <a:r>
              <a:rPr kumimoji="0" lang="en-GB"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against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GPS for the 108 GPS stations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1563D5A1-1292-4D98-AFCF-495B2E8FF8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000" y="990632"/>
            <a:ext cx="11880000" cy="2969345"/>
          </a:xfrm>
          <a:prstGeom prst="rect">
            <a:avLst/>
          </a:prstGeom>
          <a:noFill/>
          <a:ln>
            <a:noFill/>
          </a:ln>
        </p:spPr>
      </p:pic>
      <p:sp>
        <p:nvSpPr>
          <p:cNvPr id="8" name="Rectangle 7">
            <a:extLst>
              <a:ext uri="{FF2B5EF4-FFF2-40B4-BE49-F238E27FC236}">
                <a16:creationId xmlns:a16="http://schemas.microsoft.com/office/drawing/2014/main" id="{0C074CCD-A85F-4830-9E15-9C80D1C3EA31}"/>
              </a:ext>
            </a:extLst>
          </p:cNvPr>
          <p:cNvSpPr/>
          <p:nvPr/>
        </p:nvSpPr>
        <p:spPr>
          <a:xfrm>
            <a:off x="1127448" y="4581128"/>
            <a:ext cx="10153128" cy="1651158"/>
          </a:xfrm>
          <a:prstGeom prst="rect">
            <a:avLst/>
          </a:prstGeom>
          <a:ln w="19050">
            <a:solidFill>
              <a:srgbClr val="0000FF"/>
            </a:solidFill>
          </a:ln>
        </p:spPr>
        <p:txBody>
          <a:bodyPr wrap="square">
            <a:spAutoFit/>
          </a:bodyPr>
          <a:lstStyle/>
          <a:p>
            <a:pPr marL="288000" lvl="1" indent="-288000" algn="just">
              <a:lnSpc>
                <a:spcPct val="110000"/>
              </a:lnSpc>
              <a:spcBef>
                <a:spcPts val="900"/>
              </a:spcBef>
              <a:buBlip>
                <a:blip r:embed="rId4"/>
              </a:buBlip>
            </a:pPr>
            <a:r>
              <a:rPr lang="en-US" sz="2000" dirty="0"/>
              <a:t>NCEP2 ranks the last due to its worst correlation against GPS</a:t>
            </a:r>
          </a:p>
          <a:p>
            <a:pPr marL="288000" lvl="1" indent="-288000" algn="just">
              <a:lnSpc>
                <a:spcPct val="110000"/>
              </a:lnSpc>
              <a:spcBef>
                <a:spcPts val="900"/>
              </a:spcBef>
              <a:buBlip>
                <a:blip r:embed="rId4"/>
              </a:buBlip>
            </a:pPr>
            <a:r>
              <a:rPr lang="en-US" sz="2000" dirty="0"/>
              <a:t>MERRA2</a:t>
            </a:r>
            <a:r>
              <a:rPr lang="en-GB" altLang="zh-CN" sz="2000" dirty="0"/>
              <a:t> ranks the second worst due to its exaggerated amplitudes of diurnal cycle</a:t>
            </a:r>
            <a:endParaRPr lang="en-US" sz="2000" dirty="0"/>
          </a:p>
          <a:p>
            <a:pPr marL="288000" lvl="1" indent="-288000" algn="just">
              <a:lnSpc>
                <a:spcPct val="110000"/>
              </a:lnSpc>
              <a:spcBef>
                <a:spcPts val="900"/>
              </a:spcBef>
              <a:buBlip>
                <a:blip r:embed="rId4"/>
              </a:buBlip>
            </a:pPr>
            <a:r>
              <a:rPr lang="en-US" sz="2000" dirty="0"/>
              <a:t>The median KGE scores for the rest four </a:t>
            </a:r>
            <a:r>
              <a:rPr lang="en-US" sz="2000" dirty="0" err="1"/>
              <a:t>reanalyses</a:t>
            </a:r>
            <a:r>
              <a:rPr lang="en-US" sz="2000" dirty="0"/>
              <a:t> are around 0.71–0.75,</a:t>
            </a:r>
            <a:r>
              <a:rPr lang="en-GB" sz="2000" dirty="0"/>
              <a:t> indicating that diurnal cycle of IWV from reanalyses are still subject to significant uncertainties</a:t>
            </a:r>
            <a:endParaRPr lang="en-GB" altLang="zh-CN" sz="2000" dirty="0"/>
          </a:p>
        </p:txBody>
      </p:sp>
    </p:spTree>
    <p:extLst>
      <p:ext uri="{BB962C8B-B14F-4D97-AF65-F5344CB8AC3E}">
        <p14:creationId xmlns:p14="http://schemas.microsoft.com/office/powerpoint/2010/main" val="39541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IT-Master_16zu9Format">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20151411_Habilitanden-Workshop Würzburg</Template>
  <TotalTime>0</TotalTime>
  <Words>2165</Words>
  <Application>Microsoft Office PowerPoint</Application>
  <PresentationFormat>Widescreen</PresentationFormat>
  <Paragraphs>227</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Times New Roman</vt:lpstr>
      <vt:lpstr>1_KIT-Master_16zu9Format</vt:lpstr>
      <vt:lpstr>PowerPoint Presentation</vt:lpstr>
      <vt:lpstr>Motivation</vt:lpstr>
      <vt:lpstr>GPS data</vt:lpstr>
      <vt:lpstr>Atmospheric reanalyses</vt:lpstr>
      <vt:lpstr>Consistency metrics (when μ_s≠0 and μ_o≠0)</vt:lpstr>
      <vt:lpstr>Consistency metrics (when μ_s=0 and μ_o=0)</vt:lpstr>
      <vt:lpstr>Consistency in daily time series</vt:lpstr>
      <vt:lpstr>Consistency in hourly diurnal cycle</vt:lpstr>
      <vt:lpstr>Consistency in hourly diurnal cycle</vt:lpstr>
      <vt:lpstr>Consistency in hourly diurnal anomalies</vt:lpstr>
      <vt:lpstr>Consistency in hourly diurnal anomalies</vt:lpstr>
      <vt:lpstr>Consistency in monthly annual cycle</vt:lpstr>
      <vt:lpstr>Consistency in monthly annual anomalies</vt:lpstr>
      <vt:lpstr>Consistency in trends</vt:lpstr>
      <vt:lpstr>PowerPoint Presentation</vt:lpstr>
      <vt:lpstr>Consistency in daily time series</vt:lpstr>
      <vt:lpstr>Consistency in monthly annual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Alexander Maedche</dc:creator>
  <cp:lastModifiedBy>Yuan, Peng (GIK)</cp:lastModifiedBy>
  <cp:revision>392</cp:revision>
  <dcterms:created xsi:type="dcterms:W3CDTF">2015-09-21T18:27:51Z</dcterms:created>
  <dcterms:modified xsi:type="dcterms:W3CDTF">2021-06-28T15:36:48Z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-1442538805</vt:i4>
  </property>
  <property fmtid="{D5CDD505-2E9C-101B-9397-08002B2CF9AE}" pid="3" name="_NewReviewCycle">
    <vt:lpwstr/>
  </property>
  <property fmtid="{D5CDD505-2E9C-101B-9397-08002B2CF9AE}" pid="4" name="_EmailSubject">
    <vt:lpwstr>Input Webseite</vt:lpwstr>
  </property>
  <property fmtid="{D5CDD505-2E9C-101B-9397-08002B2CF9AE}" pid="5" name="_AuthorEmail">
    <vt:lpwstr>nadj@es.uni-mannheim.de</vt:lpwstr>
  </property>
  <property fmtid="{D5CDD505-2E9C-101B-9397-08002B2CF9AE}" pid="6" name="_AuthorEmailDisplayName">
    <vt:lpwstr>Mario Nadj</vt:lpwstr>
  </property>
</Properties>
</file>