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7" r:id="rId2"/>
    <p:sldId id="388" r:id="rId3"/>
    <p:sldId id="400" r:id="rId4"/>
    <p:sldId id="417" r:id="rId5"/>
    <p:sldId id="418" r:id="rId6"/>
    <p:sldId id="419" r:id="rId7"/>
    <p:sldId id="425" r:id="rId8"/>
    <p:sldId id="421" r:id="rId9"/>
    <p:sldId id="423" r:id="rId10"/>
    <p:sldId id="426" r:id="rId11"/>
    <p:sldId id="427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07" r:id="rId20"/>
    <p:sldId id="409" r:id="rId21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60"/>
  </p:normalViewPr>
  <p:slideViewPr>
    <p:cSldViewPr>
      <p:cViewPr>
        <p:scale>
          <a:sx n="76" d="100"/>
          <a:sy n="76" d="100"/>
        </p:scale>
        <p:origin x="-2640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0258-269B-4567-8F0B-CD294F8FD23E}" type="datetimeFigureOut">
              <a:rPr lang="en-GB" smtClean="0"/>
              <a:pPr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1C66-94BC-4B08-825B-06A24B990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3/16/2016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3/16/2016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0.jpe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jpe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gif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00"/>
            <a:ext cx="9143999" cy="4603200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28600"/>
            <a:ext cx="1204339" cy="1188000"/>
            <a:chOff x="334964" y="404664"/>
            <a:chExt cx="1500732" cy="1480373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Meteorological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of Belgium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4105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77913" y="228600"/>
            <a:ext cx="1547812" cy="1188000"/>
            <a:chOff x="2051720" y="404664"/>
            <a:chExt cx="1928733" cy="1480373"/>
          </a:xfrm>
        </p:grpSpPr>
        <p:pic>
          <p:nvPicPr>
            <p:cNvPr id="6" name="Picture 2" descr="C:\Users\ericpott\Pictures\logo ORB\logo_orb_gr_t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1" t="13996" r="8521" b="7350"/>
            <a:stretch/>
          </p:blipFill>
          <p:spPr bwMode="auto">
            <a:xfrm>
              <a:off x="2512616" y="404664"/>
              <a:ext cx="100694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51720" y="1252094"/>
              <a:ext cx="19287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Observatory of Belgium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48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105955" y="228600"/>
            <a:ext cx="1686680" cy="1188000"/>
            <a:chOff x="3904895" y="404664"/>
            <a:chExt cx="2101783" cy="148037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1500" y="404664"/>
              <a:ext cx="62857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04895" y="1175150"/>
              <a:ext cx="2101783" cy="49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 smtClean="0">
                  <a:solidFill>
                    <a:prstClr val="black"/>
                  </a:solidFill>
                  <a:latin typeface="Myriad Web Pro" pitchFamily="34" charset="0"/>
                </a:rPr>
                <a:t>Royal Belgian </a:t>
              </a: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Space Aeronomy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45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922326" y="228600"/>
            <a:ext cx="1179899" cy="1188000"/>
            <a:chOff x="5796136" y="404664"/>
            <a:chExt cx="1470274" cy="1480373"/>
          </a:xfrm>
        </p:grpSpPr>
        <p:pic>
          <p:nvPicPr>
            <p:cNvPr id="15" name="Picture 9" descr="http://www.mpic.de/typo3temp/pics/d7be8b65c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2" r="12311" b="26922"/>
            <a:stretch/>
          </p:blipFill>
          <p:spPr bwMode="auto">
            <a:xfrm>
              <a:off x="6120648" y="404664"/>
              <a:ext cx="82125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6136" y="1167455"/>
              <a:ext cx="147027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Max Planck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Chemistry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0048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28600"/>
            <a:ext cx="1584175" cy="1188000"/>
            <a:chOff x="7187623" y="404664"/>
            <a:chExt cx="1974051" cy="1480373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Solar-Terrestrial Centre of Excellence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80" y="160803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39894" y="2589586"/>
            <a:ext cx="6256306" cy="1631216"/>
          </a:xfrm>
          <a:prstGeom prst="rect">
            <a:avLst/>
          </a:prstGeom>
          <a:solidFill>
            <a:schemeClr val="accent5">
              <a:alpha val="14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Time </a:t>
            </a:r>
            <a:r>
              <a:rPr lang="en-GB" sz="20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variability of IWV datasets retrieved from IGS repro1, GOMESCIA satellite measurements and reanalyses</a:t>
            </a:r>
            <a:endParaRPr lang="fr-BE" sz="2000" b="1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endParaRPr lang="fr-BE" sz="2000" b="1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endParaRPr lang="en-US" sz="2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09600" y="53340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Van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Malderen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Pottiaux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Brenot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S. Beirle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T.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Wagner</a:t>
            </a:r>
            <a:r>
              <a:rPr lang="en-US" sz="4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De Backer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C.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Bruyninx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endParaRPr lang="en-US" sz="2000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10161" y="6553200"/>
            <a:ext cx="4733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nl-BE" sz="12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GNSS4SWEC workshop, Reykjavik, 8-10/03/2016 </a:t>
            </a:r>
            <a:endParaRPr lang="fr-FR" altLang="nl-BE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0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Diurnal variation (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 0h UTC – 12 h UTC)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fr-BE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4876800" cy="284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5181600" y="1207268"/>
            <a:ext cx="3886200" cy="2526532"/>
          </a:xfrm>
        </p:spPr>
        <p:txBody>
          <a:bodyPr/>
          <a:lstStyle/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 course, we found some longitudinal variations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(value 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 more than noise)</a:t>
            </a:r>
            <a:endParaRPr lang="en-US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 general, IGS IWV shows largest diurnal bias (impact of day boundary jumps?).</a:t>
            </a:r>
          </a:p>
          <a:p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NCEPNCAR has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smaller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diurnal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bias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than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ERA-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interim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381000" y="4114800"/>
            <a:ext cx="3886200" cy="25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diurnal IWV bias of IGS dataset can attributed largely to the diurnal ZTD bias. </a:t>
            </a:r>
          </a:p>
          <a:p>
            <a:pPr marL="109537" indent="0">
              <a:buNone/>
            </a:pP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 Impact from the ZTDIWV         </a:t>
            </a:r>
            <a:r>
              <a:rPr lang="en-US" sz="16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 conversion is small.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Font typeface="Wingdings 3" pitchFamily="18" charset="2"/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0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Diurnal variation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480569" cy="320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1" y="1980000"/>
            <a:ext cx="4480569" cy="3200406"/>
          </a:xfrm>
          <a:prstGeom prst="rect">
            <a:avLst/>
          </a:prstGeom>
        </p:spPr>
      </p:pic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381000" y="1207268"/>
            <a:ext cx="8686800" cy="2526532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diurnal variation seems to have no impact on the agreement between GOMESCIA (fixed satellite overpass times) and other IWV datasets (0h, 12h). 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2743200" y="5254625"/>
            <a:ext cx="4971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REYK, satellite crossing time: 12h45 UTC</a:t>
            </a:r>
            <a:endParaRPr lang="fr-BE" sz="1600" b="1" dirty="0" smtClean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Diurnal variation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7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381000" y="1207268"/>
            <a:ext cx="8686800" cy="2526532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diurnal variation seems to have no impact on the agreement between GOMESCIA (fixed satellite overpass times) and other IWV datasets (0h, 12h). 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cycle: Reykjavik example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91" y="1447800"/>
            <a:ext cx="5440691" cy="3886208"/>
          </a:xfrm>
          <a:prstGeom prst="rect">
            <a:avLst/>
          </a:prstGeom>
        </p:spPr>
      </p:pic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5181600" y="2045468"/>
            <a:ext cx="3886200" cy="3136132"/>
          </a:xfrm>
        </p:spPr>
        <p:txBody>
          <a:bodyPr/>
          <a:lstStyle/>
          <a:p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global shape of the seasonal cycle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is very 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similarly captured by all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techniques/datasets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GOMESCIA differs most from other devices w.r.t. seasonal cycle, especially at lower IWV values</a:t>
            </a:r>
          </a:p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verestimation by ERA-interim?</a:t>
            </a:r>
          </a:p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mpact of chosen reanalysis for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meteo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data needed for conversion is small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cycle: Reykjavik example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5181600" y="3048000"/>
            <a:ext cx="3886200" cy="2526532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Auxiliary </a:t>
            </a:r>
            <a:r>
              <a:rPr lang="en-US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eteo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data needed for the ZTD</a:t>
            </a:r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anose="05000000000000000000" pitchFamily="2" charset="2"/>
              </a:rPr>
              <a:t>IWV conversion alter the ZTD seasonal cycle slightly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" y="1447200"/>
            <a:ext cx="5440691" cy="3886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-5400000">
            <a:off x="-593031" y="3227021"/>
            <a:ext cx="199125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100" dirty="0" err="1" smtClean="0"/>
              <a:t>Normalized</a:t>
            </a:r>
            <a:r>
              <a:rPr lang="fr-BE" sz="1100" dirty="0" smtClean="0"/>
              <a:t> </a:t>
            </a:r>
            <a:r>
              <a:rPr lang="fr-BE" sz="1100" dirty="0" err="1" smtClean="0"/>
              <a:t>seasonal</a:t>
            </a:r>
            <a:r>
              <a:rPr lang="fr-BE" sz="1100" dirty="0" smtClean="0"/>
              <a:t> cycle</a:t>
            </a:r>
            <a:endParaRPr lang="fr-BE" sz="1100" dirty="0"/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cycle: </a:t>
            </a:r>
            <a:r>
              <a:rPr lang="en-US" sz="24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phase analysis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fr-BE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0668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10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miley Face 25"/>
          <p:cNvSpPr>
            <a:spLocks noChangeAspect="1"/>
          </p:cNvSpPr>
          <p:nvPr/>
        </p:nvSpPr>
        <p:spPr>
          <a:xfrm>
            <a:off x="8202168" y="3505200"/>
            <a:ext cx="637032" cy="637032"/>
          </a:xfrm>
          <a:prstGeom prst="smileyFace">
            <a:avLst/>
          </a:prstGeom>
          <a:solidFill>
            <a:srgbClr val="00B05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miley Face 28"/>
          <p:cNvSpPr>
            <a:spLocks noChangeAspect="1"/>
          </p:cNvSpPr>
          <p:nvPr/>
        </p:nvSpPr>
        <p:spPr>
          <a:xfrm>
            <a:off x="3810000" y="3505200"/>
            <a:ext cx="637200" cy="63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7600" y="2895600"/>
            <a:ext cx="893193" cy="3112532"/>
            <a:chOff x="3657600" y="2895600"/>
            <a:chExt cx="893193" cy="3112532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2895600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FF0000"/>
                  </a:solidFill>
                </a:rPr>
                <a:t>earlier</a:t>
              </a:r>
              <a:endParaRPr lang="fr-BE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9988" y="5638800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FF0000"/>
                  </a:solidFill>
                </a:rPr>
                <a:t>later</a:t>
              </a:r>
              <a:endParaRPr lang="fr-BE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6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 cycle: </a:t>
            </a:r>
            <a:r>
              <a:rPr lang="en-US" sz="24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amplitude analysis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fr-BE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0668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100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miley Face 23"/>
          <p:cNvSpPr>
            <a:spLocks noChangeAspect="1"/>
          </p:cNvSpPr>
          <p:nvPr/>
        </p:nvSpPr>
        <p:spPr>
          <a:xfrm>
            <a:off x="8202168" y="3505200"/>
            <a:ext cx="637032" cy="637032"/>
          </a:xfrm>
          <a:prstGeom prst="smileyFace">
            <a:avLst/>
          </a:prstGeom>
          <a:solidFill>
            <a:srgbClr val="00B05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iley Face 24"/>
          <p:cNvSpPr>
            <a:spLocks noChangeAspect="1"/>
          </p:cNvSpPr>
          <p:nvPr/>
        </p:nvSpPr>
        <p:spPr>
          <a:xfrm>
            <a:off x="3810000" y="3505200"/>
            <a:ext cx="637200" cy="63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3657600" y="2895600"/>
            <a:ext cx="976803" cy="3112532"/>
            <a:chOff x="3657600" y="2895600"/>
            <a:chExt cx="976803" cy="3112532"/>
          </a:xfrm>
        </p:grpSpPr>
        <p:sp>
          <p:nvSpPr>
            <p:cNvPr id="27" name="TextBox 26"/>
            <p:cNvSpPr txBox="1"/>
            <p:nvPr/>
          </p:nvSpPr>
          <p:spPr>
            <a:xfrm>
              <a:off x="3657600" y="28956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FF0000"/>
                  </a:solidFill>
                </a:rPr>
                <a:t>higher</a:t>
              </a:r>
              <a:endParaRPr lang="fr-BE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9988" y="56388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FF0000"/>
                  </a:solidFill>
                </a:rPr>
                <a:t>higher</a:t>
              </a:r>
              <a:endParaRPr lang="fr-BE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0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0" y="685800"/>
            <a:ext cx="8926408" cy="6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Histograms: (normalized) frequency distribution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20" y="1143000"/>
            <a:ext cx="4877420" cy="390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4800"/>
            <a:ext cx="4877420" cy="3900838"/>
          </a:xfrm>
          <a:prstGeom prst="rect">
            <a:avLst/>
          </a:prstGeom>
        </p:spPr>
      </p:pic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152400" y="5029200"/>
            <a:ext cx="8713586" cy="1066800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Normalized frequency distributions are very similar.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GOMESCIA has a larger tail for the high-range IWV values (positive skew).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2192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REYK</a:t>
            </a:r>
            <a:endParaRPr lang="fr-BE" dirty="0"/>
          </a:p>
        </p:txBody>
      </p:sp>
      <p:sp>
        <p:nvSpPr>
          <p:cNvPr id="31" name="Isosceles Triangle 3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1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152400" y="5029200"/>
            <a:ext cx="8713586" cy="1066800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GOMESCIA has sharper (normalized) frequency distribution.</a:t>
            </a: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Are these differences related to retrieval strategy, geographical site properties, etc.?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00" y="1144800"/>
            <a:ext cx="4877420" cy="390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0" y="1144800"/>
            <a:ext cx="4877420" cy="3900838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685800"/>
            <a:ext cx="8926408" cy="6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Histograms: (normalized) frequency distribution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121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POTS</a:t>
            </a:r>
            <a:endParaRPr lang="fr-BE" dirty="0"/>
          </a:p>
        </p:txBody>
      </p:sp>
      <p:sp>
        <p:nvSpPr>
          <p:cNvPr id="26" name="Isosceles Triangle 25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7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4" name="Group 33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6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0" y="687600"/>
            <a:ext cx="8926408" cy="6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 &amp; Perspectives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7966394" cy="5486400"/>
          </a:xfrm>
        </p:spPr>
        <p:txBody>
          <a:bodyPr/>
          <a:lstStyle/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Preliminary results </a:t>
            </a:r>
            <a:r>
              <a:rPr lang="en-GB" sz="180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of the analysis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on the short-term behaviour of the IWV field, retrieved by different techniques (GPS, satellite, reanalysis)</a:t>
            </a:r>
          </a:p>
          <a:p>
            <a:pPr marL="392113" lvl="1" indent="0" algn="just">
              <a:buNone/>
            </a:pP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&gt;&lt; long-term trends. </a:t>
            </a:r>
          </a:p>
          <a:p>
            <a:pPr marL="109537" indent="0" algn="just">
              <a:buNone/>
            </a:pPr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No clear, consistent bias between the measurements/calculations taken at 0h/12h UTC.</a:t>
            </a:r>
          </a:p>
          <a:p>
            <a:pPr marL="109537" indent="0" algn="just">
              <a:buNone/>
            </a:pP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 Time difference between GOMESCIA and IGS/ERA-interim not    </a:t>
            </a:r>
            <a:r>
              <a:rPr lang="en-GB" sz="18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----------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significant for the agreement.</a:t>
            </a:r>
          </a:p>
          <a:p>
            <a:pPr algn="just"/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 and ERA-Interim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IWV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capture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similarly the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IWV seasonal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cycle, both in phase and amplitude, but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IGS ZTD time series </a:t>
            </a:r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show </a:t>
            </a:r>
            <a:r>
              <a:rPr lang="en-GB"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slightly different seasonal cycle.</a:t>
            </a: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GOMESCIA gives a slightly different seasonal cycle as IGS/ERA-interim.</a:t>
            </a:r>
          </a:p>
          <a:p>
            <a:pPr algn="just"/>
            <a:endParaRPr lang="en-GB" sz="6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geographical analysis of the IWV histograms at different sites needs further investigation.</a:t>
            </a:r>
          </a:p>
          <a:p>
            <a:pPr algn="just"/>
            <a:endParaRPr lang="en-GB" sz="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Homogenisation issues: sub-WG (splinter session at 14h)</a:t>
            </a:r>
            <a:endParaRPr lang="en-GB" sz="1800" b="1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109537" indent="0" algn="just">
              <a:buNone/>
            </a:pP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5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 txBox="1">
            <a:spLocks/>
          </p:cNvSpPr>
          <p:nvPr/>
        </p:nvSpPr>
        <p:spPr>
          <a:xfrm>
            <a:off x="673395" y="1905000"/>
            <a:ext cx="7848600" cy="34290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Diurnal IWV variation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Seasonal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cycle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Frequency</a:t>
            </a: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distribution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 &amp; Perspectives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270572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30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2" name="Group 31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4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268856" y="5282625"/>
            <a:ext cx="236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nl-BE" sz="3200" b="1" dirty="0" smtClean="0">
                <a:solidFill>
                  <a:srgbClr val="0000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you!</a:t>
            </a:r>
            <a:endParaRPr lang="en-GB" altLang="nl-BE" sz="3200" b="1" dirty="0">
              <a:solidFill>
                <a:srgbClr val="000066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26511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i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painting by Jess Sutton</a:t>
            </a:r>
            <a:endParaRPr lang="en-US" sz="800" i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0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28"/>
            <a:ext cx="9144000" cy="494907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990599" y="5218093"/>
            <a:ext cx="7333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ea typeface="Malgun Gothic" panose="020B0503020000020004" pitchFamily="34" charset="-127"/>
              </a:rPr>
              <a:t>101 IGS stations selected (homogenous data processing from January 1995 to April 2011).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ea typeface="Malgun Gothic" panose="020B0503020000020004" pitchFamily="34" charset="-127"/>
              </a:rPr>
              <a:t>ERA-interim/NCEPNCAR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ea typeface="Malgun Gothic" panose="020B0503020000020004" pitchFamily="34" charset="-127"/>
              </a:rPr>
              <a:t>GOME/SCHIAMACHY/GOME-2 satellite overpass measurements (1996-…).</a:t>
            </a:r>
            <a:endParaRPr lang="en-GB" sz="1400" dirty="0">
              <a:solidFill>
                <a:srgbClr val="FF0000"/>
              </a:solidFill>
              <a:ea typeface="Malgun Gothic" panose="020B0503020000020004" pitchFamily="34" charset="-127"/>
            </a:endParaRPr>
          </a:p>
        </p:txBody>
      </p:sp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843"/>
            <a:ext cx="8382000" cy="5987143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</a:rPr>
              <a:t>IGS, T</a:t>
            </a:r>
            <a:r>
              <a:rPr lang="fr-BE" baseline="-25000" dirty="0" smtClean="0">
                <a:solidFill>
                  <a:srgbClr val="00B050"/>
                </a:solidFill>
              </a:rPr>
              <a:t>m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err="1" smtClean="0">
                <a:solidFill>
                  <a:srgbClr val="00B050"/>
                </a:solidFill>
              </a:rPr>
              <a:t>ERAinterim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1997-March 2011)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" y="87120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7030A0"/>
                </a:solidFill>
              </a:rPr>
              <a:t>ERAinterim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5344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1997-March 2011)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6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" y="87120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C000"/>
                </a:solidFill>
              </a:rPr>
              <a:t>GOMESCIA</a:t>
            </a:r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>
                <a:solidFill>
                  <a:srgbClr val="DEF5FA">
                    <a:lumMod val="50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1997-March 2011)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0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843"/>
            <a:ext cx="8382000" cy="5987143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</a:rPr>
              <a:t>IGS, T</a:t>
            </a:r>
            <a:r>
              <a:rPr lang="fr-BE" baseline="-25000" dirty="0" smtClean="0">
                <a:solidFill>
                  <a:srgbClr val="00B050"/>
                </a:solidFill>
              </a:rPr>
              <a:t>m</a:t>
            </a:r>
            <a:r>
              <a:rPr lang="fr-BE" dirty="0" smtClean="0">
                <a:solidFill>
                  <a:srgbClr val="00B050"/>
                </a:solidFill>
              </a:rPr>
              <a:t> </a:t>
            </a:r>
            <a:r>
              <a:rPr lang="fr-BE" dirty="0" err="1" smtClean="0">
                <a:solidFill>
                  <a:srgbClr val="00B050"/>
                </a:solidFill>
              </a:rPr>
              <a:t>ERAinterim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  <a:r>
              <a:rPr lang="en-US" sz="1600" b="1" dirty="0">
                <a:solidFill>
                  <a:srgbClr val="DEF5FA">
                    <a:lumMod val="50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(January 1997-March 2011)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data sources</a:t>
            </a:r>
            <a:r>
              <a:rPr lang="en-US" sz="2400" b="1" dirty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590" y="1219193"/>
            <a:ext cx="4800610" cy="3429007"/>
            <a:chOff x="4419590" y="1142995"/>
            <a:chExt cx="4800610" cy="3429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0" y="1142995"/>
              <a:ext cx="4800610" cy="342900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867400" y="2286000"/>
              <a:ext cx="312420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-198000" y="1219193"/>
            <a:ext cx="4800610" cy="3429007"/>
            <a:chOff x="-198000" y="1142995"/>
            <a:chExt cx="4800610" cy="34290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00" y="1142995"/>
              <a:ext cx="4800610" cy="3429007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066800" y="1447800"/>
              <a:ext cx="28956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1000" y="4712468"/>
            <a:ext cx="8686800" cy="1231132"/>
          </a:xfrm>
        </p:spPr>
        <p:txBody>
          <a:bodyPr/>
          <a:lstStyle/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F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air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IGS and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IWV trends.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oorer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IGS and GOMESCIA trends (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stronger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moistening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GOMESCIA):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differences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observation times? Impact of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w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eather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observation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bias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(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partly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clear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sky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 of GOMESCIA? 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homogeneity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issues?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6051" y="1074104"/>
            <a:ext cx="197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latin typeface="Malgun Gothic" pitchFamily="34" charset="-127"/>
                <a:ea typeface="Malgun Gothic" pitchFamily="34" charset="-127"/>
              </a:rPr>
              <a:t>IGS vs. </a:t>
            </a:r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ERA-</a:t>
            </a:r>
            <a:r>
              <a:rPr lang="fr-BE" sz="1600" dirty="0" err="1" smtClean="0">
                <a:latin typeface="Malgun Gothic" pitchFamily="34" charset="-127"/>
                <a:ea typeface="Malgun Gothic" pitchFamily="34" charset="-127"/>
              </a:rPr>
              <a:t>interim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4115" y="1066800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IGS vs. GOMESCIA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0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0h and 12h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1000" y="4800600"/>
            <a:ext cx="8686800" cy="1231132"/>
          </a:xfrm>
        </p:spPr>
        <p:txBody>
          <a:bodyPr/>
          <a:lstStyle/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good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IWV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trends at 0h and 12h.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handful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IGS sites show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unrealistic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trends at 0h.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Some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additional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filtering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needed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here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to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remove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e.g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 the ZTD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boundary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jumps (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 IGS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repro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2!).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193"/>
            <a:ext cx="4800610" cy="342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19193"/>
            <a:ext cx="4800610" cy="3429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3548" y="10668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IGS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1066800"/>
            <a:ext cx="128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ERA-</a:t>
            </a:r>
            <a:r>
              <a:rPr lang="fr-BE" sz="1600" dirty="0" err="1" smtClean="0">
                <a:latin typeface="Malgun Gothic" pitchFamily="34" charset="-127"/>
                <a:ea typeface="Malgun Gothic" pitchFamily="34" charset="-127"/>
              </a:rPr>
              <a:t>interim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Reykjavik, </a:t>
            </a:r>
            <a:r>
              <a:rPr lang="fr-BE" sz="1100" dirty="0" err="1" smtClean="0">
                <a:solidFill>
                  <a:schemeClr val="tx1"/>
                </a:solidFill>
              </a:rPr>
              <a:t>Iceland</a:t>
            </a:r>
            <a:r>
              <a:rPr lang="fr-BE" sz="1100" dirty="0" smtClean="0">
                <a:solidFill>
                  <a:schemeClr val="tx1"/>
                </a:solidFill>
              </a:rPr>
              <a:t>                    8-10 March 2016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Diurnal variation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Frequency distribution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    cycle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922</Words>
  <Application>Microsoft Office PowerPoint</Application>
  <PresentationFormat>On-screen Show (4:3)</PresentationFormat>
  <Paragraphs>201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Integrated Water Vapour project in Belgium: techniques intercomparison and time series analysis</dc:title>
  <dc:creator>Roeland Van Malderen</dc:creator>
  <cp:lastModifiedBy>Roeland Van Malderen</cp:lastModifiedBy>
  <cp:revision>251</cp:revision>
  <cp:lastPrinted>2016-03-08T11:20:21Z</cp:lastPrinted>
  <dcterms:created xsi:type="dcterms:W3CDTF">2013-10-07T12:21:19Z</dcterms:created>
  <dcterms:modified xsi:type="dcterms:W3CDTF">2016-03-16T12:41:07Z</dcterms:modified>
</cp:coreProperties>
</file>